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82" r:id="rId3"/>
    <p:sldId id="285" r:id="rId4"/>
    <p:sldId id="261" r:id="rId5"/>
    <p:sldId id="279" r:id="rId6"/>
    <p:sldId id="278" r:id="rId7"/>
    <p:sldId id="268" r:id="rId8"/>
    <p:sldId id="269" r:id="rId9"/>
    <p:sldId id="267" r:id="rId10"/>
    <p:sldId id="270" r:id="rId11"/>
    <p:sldId id="272" r:id="rId12"/>
    <p:sldId id="283" r:id="rId13"/>
    <p:sldId id="257" r:id="rId14"/>
    <p:sldId id="258" r:id="rId15"/>
    <p:sldId id="277" r:id="rId16"/>
    <p:sldId id="259" r:id="rId17"/>
    <p:sldId id="292" r:id="rId18"/>
    <p:sldId id="260" r:id="rId19"/>
    <p:sldId id="262" r:id="rId20"/>
    <p:sldId id="263" r:id="rId21"/>
    <p:sldId id="264" r:id="rId22"/>
    <p:sldId id="266" r:id="rId23"/>
    <p:sldId id="284" r:id="rId24"/>
    <p:sldId id="288" r:id="rId25"/>
    <p:sldId id="289" r:id="rId26"/>
    <p:sldId id="290" r:id="rId27"/>
    <p:sldId id="291" r:id="rId28"/>
    <p:sldId id="280" r:id="rId29"/>
    <p:sldId id="293" r:id="rId30"/>
    <p:sldId id="294" r:id="rId31"/>
    <p:sldId id="295" r:id="rId32"/>
    <p:sldId id="296" r:id="rId33"/>
    <p:sldId id="297" r:id="rId34"/>
    <p:sldId id="298" r:id="rId35"/>
    <p:sldId id="299" r:id="rId36"/>
    <p:sldId id="286" r:id="rId37"/>
    <p:sldId id="301" r:id="rId38"/>
    <p:sldId id="300" r:id="rId39"/>
    <p:sldId id="302" r:id="rId40"/>
    <p:sldId id="303" r:id="rId41"/>
    <p:sldId id="304" r:id="rId42"/>
    <p:sldId id="305" r:id="rId43"/>
    <p:sldId id="306" r:id="rId44"/>
    <p:sldId id="273" r:id="rId45"/>
    <p:sldId id="307" r:id="rId46"/>
    <p:sldId id="308" r:id="rId47"/>
    <p:sldId id="309" r:id="rId48"/>
    <p:sldId id="310" r:id="rId49"/>
    <p:sldId id="276" r:id="rId50"/>
    <p:sldId id="311" r:id="rId51"/>
    <p:sldId id="312" r:id="rId52"/>
    <p:sldId id="287" r:id="rId53"/>
    <p:sldId id="315" r:id="rId54"/>
    <p:sldId id="313" r:id="rId55"/>
    <p:sldId id="316" r:id="rId56"/>
    <p:sldId id="317" r:id="rId57"/>
    <p:sldId id="318" r:id="rId58"/>
    <p:sldId id="319" r:id="rId59"/>
    <p:sldId id="314" r:id="rId60"/>
    <p:sldId id="320" r:id="rId61"/>
    <p:sldId id="321" r:id="rId62"/>
    <p:sldId id="322"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22" autoAdjust="0"/>
  </p:normalViewPr>
  <p:slideViewPr>
    <p:cSldViewPr snapToGrid="0" snapToObjects="1">
      <p:cViewPr>
        <p:scale>
          <a:sx n="150" d="100"/>
          <a:sy n="150" d="100"/>
        </p:scale>
        <p:origin x="-3064" y="-488"/>
      </p:cViewPr>
      <p:guideLst>
        <p:guide orient="horz" pos="2160"/>
        <p:guide pos="2880"/>
      </p:guideLst>
    </p:cSldViewPr>
  </p:slideViewPr>
  <p:notesTextViewPr>
    <p:cViewPr>
      <p:scale>
        <a:sx n="100" d="100"/>
        <a:sy n="100" d="100"/>
      </p:scale>
      <p:origin x="0" y="0"/>
    </p:cViewPr>
  </p:notesTextViewPr>
  <p:sorterViewPr>
    <p:cViewPr>
      <p:scale>
        <a:sx n="115" d="100"/>
        <a:sy n="115" d="100"/>
      </p:scale>
      <p:origin x="0" y="23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FCD319-B42D-BB46-924D-9ED509C30D9E}" type="datetimeFigureOut">
              <a:rPr lang="en-US" smtClean="0"/>
              <a:t>16/05/19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1AC93D-21FA-4D47-87EA-087D0ECBCC78}" type="slidenum">
              <a:rPr lang="en-US" smtClean="0"/>
              <a:t>‹#›</a:t>
            </a:fld>
            <a:endParaRPr lang="en-US"/>
          </a:p>
        </p:txBody>
      </p:sp>
    </p:spTree>
    <p:extLst>
      <p:ext uri="{BB962C8B-B14F-4D97-AF65-F5344CB8AC3E}">
        <p14:creationId xmlns:p14="http://schemas.microsoft.com/office/powerpoint/2010/main" val="36389609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a:t>
            </a:r>
            <a:r>
              <a:rPr lang="en-US" baseline="0" dirty="0" smtClean="0"/>
              <a:t> on https://</a:t>
            </a:r>
            <a:r>
              <a:rPr lang="en-US" baseline="0" dirty="0" err="1" smtClean="0"/>
              <a:t>www.youtube.com</a:t>
            </a:r>
            <a:r>
              <a:rPr lang="en-US" baseline="0" dirty="0" smtClean="0"/>
              <a:t>/</a:t>
            </a:r>
            <a:r>
              <a:rPr lang="en-US" baseline="0" dirty="0" err="1" smtClean="0"/>
              <a:t>watch?v</a:t>
            </a:r>
            <a:r>
              <a:rPr lang="en-US" baseline="0" dirty="0" smtClean="0"/>
              <a:t>=vKA4w2O61Xo&amp;index=38&amp;list=</a:t>
            </a:r>
            <a:r>
              <a:rPr lang="en-US" baseline="0" dirty="0" err="1" smtClean="0"/>
              <a:t>WL&amp;t</a:t>
            </a:r>
            <a:r>
              <a:rPr lang="en-US" baseline="0" dirty="0" smtClean="0"/>
              <a:t>=0s</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13</a:t>
            </a:fld>
            <a:endParaRPr lang="en-US"/>
          </a:p>
        </p:txBody>
      </p:sp>
    </p:spTree>
    <p:extLst>
      <p:ext uri="{BB962C8B-B14F-4D97-AF65-F5344CB8AC3E}">
        <p14:creationId xmlns:p14="http://schemas.microsoft.com/office/powerpoint/2010/main" val="194920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nVRco_eLjdc</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52</a:t>
            </a:fld>
            <a:endParaRPr lang="en-US"/>
          </a:p>
        </p:txBody>
      </p:sp>
    </p:spTree>
    <p:extLst>
      <p:ext uri="{BB962C8B-B14F-4D97-AF65-F5344CB8AC3E}">
        <p14:creationId xmlns:p14="http://schemas.microsoft.com/office/powerpoint/2010/main" val="399364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nVRco_eLjdc</a:t>
            </a:r>
            <a:r>
              <a:rPr lang="en-US" dirty="0" smtClean="0"/>
              <a:t> (</a:t>
            </a:r>
            <a:r>
              <a:rPr lang="en-US" b="1" dirty="0" smtClean="0"/>
              <a:t>Why we are wrong when we think we are right .</a:t>
            </a:r>
            <a:r>
              <a:rPr lang="en-US" b="1" baseline="0" dirty="0" smtClean="0"/>
              <a:t> </a:t>
            </a:r>
            <a:r>
              <a:rPr lang="en-US" dirty="0" smtClean="0"/>
              <a:t>on misjudging someone</a:t>
            </a:r>
            <a:r>
              <a:rPr lang="en-US" baseline="0" dirty="0" smtClean="0"/>
              <a:t> based on his/her appearance.</a:t>
            </a:r>
            <a:r>
              <a:rPr lang="en-US" dirty="0" smtClean="0"/>
              <a:t> )</a:t>
            </a:r>
            <a:br>
              <a:rPr lang="en-US" dirty="0" smtClean="0"/>
            </a:br>
            <a:r>
              <a:rPr lang="en-US" dirty="0" smtClean="0"/>
              <a:t/>
            </a:r>
            <a:br>
              <a:rPr lang="en-US" dirty="0" smtClean="0"/>
            </a:br>
            <a:r>
              <a:rPr lang="en-US" dirty="0" smtClean="0"/>
              <a:t>Who</a:t>
            </a:r>
            <a:r>
              <a:rPr lang="en-US" baseline="0" dirty="0" smtClean="0"/>
              <a:t> is annoyed by someone always trying to be right? </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17</a:t>
            </a:fld>
            <a:endParaRPr lang="en-US"/>
          </a:p>
        </p:txBody>
      </p:sp>
    </p:spTree>
    <p:extLst>
      <p:ext uri="{BB962C8B-B14F-4D97-AF65-F5344CB8AC3E}">
        <p14:creationId xmlns:p14="http://schemas.microsoft.com/office/powerpoint/2010/main" val="175082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https://</a:t>
            </a:r>
            <a:r>
              <a:rPr lang="en-US" dirty="0" err="1" smtClean="0"/>
              <a:t>www.youtube.com</a:t>
            </a:r>
            <a:r>
              <a:rPr lang="en-US" dirty="0" smtClean="0"/>
              <a:t>/</a:t>
            </a:r>
            <a:r>
              <a:rPr lang="en-US" dirty="0" err="1" smtClean="0"/>
              <a:t>watch?v</a:t>
            </a:r>
            <a:r>
              <a:rPr lang="en-US" dirty="0" smtClean="0"/>
              <a:t>=cebFWOlx848&amp;index=29&amp;list=</a:t>
            </a:r>
            <a:r>
              <a:rPr lang="en-US" dirty="0" err="1" smtClean="0"/>
              <a:t>WL&amp;t</a:t>
            </a:r>
            <a:r>
              <a:rPr lang="en-US" dirty="0" smtClean="0"/>
              <a:t>=0s</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18</a:t>
            </a:fld>
            <a:endParaRPr lang="en-US"/>
          </a:p>
        </p:txBody>
      </p:sp>
    </p:spTree>
    <p:extLst>
      <p:ext uri="{BB962C8B-B14F-4D97-AF65-F5344CB8AC3E}">
        <p14:creationId xmlns:p14="http://schemas.microsoft.com/office/powerpoint/2010/main" val="223249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1879</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22</a:t>
            </a:fld>
            <a:endParaRPr lang="en-US"/>
          </a:p>
        </p:txBody>
      </p:sp>
    </p:spTree>
    <p:extLst>
      <p:ext uri="{BB962C8B-B14F-4D97-AF65-F5344CB8AC3E}">
        <p14:creationId xmlns:p14="http://schemas.microsoft.com/office/powerpoint/2010/main" val="87838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a:t>
            </a:r>
            <a:r>
              <a:rPr lang="en-US" dirty="0" err="1" smtClean="0"/>
              <a:t>nVRco_eLjdc</a:t>
            </a:r>
            <a:r>
              <a:rPr lang="en-US" dirty="0" smtClean="0"/>
              <a:t> (</a:t>
            </a:r>
            <a:r>
              <a:rPr lang="en-US" b="1" dirty="0" smtClean="0"/>
              <a:t>Why we are wrong when we think we are right .</a:t>
            </a:r>
            <a:r>
              <a:rPr lang="en-US" b="1" baseline="0" dirty="0" smtClean="0"/>
              <a:t> </a:t>
            </a:r>
            <a:r>
              <a:rPr lang="en-US" dirty="0" smtClean="0"/>
              <a:t>on misjudging someone</a:t>
            </a:r>
            <a:r>
              <a:rPr lang="en-US" baseline="0" dirty="0" smtClean="0"/>
              <a:t> based on his/her appearance.</a:t>
            </a:r>
            <a:r>
              <a:rPr lang="en-US" dirty="0" smtClean="0"/>
              <a:t> )</a:t>
            </a:r>
            <a:br>
              <a:rPr lang="en-US" dirty="0" smtClean="0"/>
            </a:br>
            <a:r>
              <a:rPr lang="en-US" dirty="0" smtClean="0"/>
              <a:t/>
            </a:r>
            <a:br>
              <a:rPr lang="en-US" dirty="0" smtClean="0"/>
            </a:br>
            <a:r>
              <a:rPr lang="en-US" dirty="0" smtClean="0"/>
              <a:t>Who</a:t>
            </a:r>
            <a:r>
              <a:rPr lang="en-US" baseline="0" dirty="0" smtClean="0"/>
              <a:t> is annoyed by someone always trying to be right? </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23</a:t>
            </a:fld>
            <a:endParaRPr lang="en-US"/>
          </a:p>
        </p:txBody>
      </p:sp>
    </p:spTree>
    <p:extLst>
      <p:ext uri="{BB962C8B-B14F-4D97-AF65-F5344CB8AC3E}">
        <p14:creationId xmlns:p14="http://schemas.microsoft.com/office/powerpoint/2010/main" val="175082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 Heath: We’ve assembled a group of people for a little experiment, with a nod to James Randy, also known as the Amazing Randy. He’s a famous magician, and he did the original experiment back in the 1990s. </a:t>
            </a:r>
          </a:p>
          <a:p>
            <a:r>
              <a:rPr lang="en-US" dirty="0" smtClean="0"/>
              <a:t>First, we had an astrologer interview these people individually.</a:t>
            </a:r>
          </a:p>
          <a:p>
            <a:r>
              <a:rPr lang="en-US" dirty="0" smtClean="0"/>
              <a:t>Heather: Have you ever had an astrology reading before? Do you follow horoscopes?</a:t>
            </a:r>
          </a:p>
          <a:p>
            <a:r>
              <a:rPr lang="en-US" dirty="0" smtClean="0"/>
              <a:t>Alice: I have not had an astrology reading, and I occasionally read horoscopes.</a:t>
            </a:r>
          </a:p>
          <a:p>
            <a:r>
              <a:rPr lang="en-US" dirty="0" smtClean="0"/>
              <a:t>Heather: Occasionally read horoscopes.</a:t>
            </a:r>
          </a:p>
          <a:p>
            <a:r>
              <a:rPr lang="en-US" dirty="0" smtClean="0"/>
              <a:t>Dan Heath: From those interviews, she has prepared some customized readings.</a:t>
            </a:r>
          </a:p>
          <a:p>
            <a:r>
              <a:rPr lang="en-US" dirty="0" smtClean="0"/>
              <a:t>Heather: Now I’m </a:t>
            </a:r>
            <a:r>
              <a:rPr lang="en-US" dirty="0" err="1" smtClean="0"/>
              <a:t>gonna</a:t>
            </a:r>
            <a:r>
              <a:rPr lang="en-US" dirty="0" smtClean="0"/>
              <a:t> ask you a series of questions, and they’re just agree or disagree questions, so you can go agree or disagree.</a:t>
            </a:r>
          </a:p>
          <a:p>
            <a:r>
              <a:rPr lang="en-US" dirty="0" smtClean="0"/>
              <a:t>Participants: OK.</a:t>
            </a:r>
          </a:p>
          <a:p>
            <a:r>
              <a:rPr lang="en-US" dirty="0" smtClean="0"/>
              <a:t>Heather: OK. You often get so lost in thoughts that you ignore or forget your surroundings.</a:t>
            </a:r>
          </a:p>
          <a:p>
            <a:r>
              <a:rPr lang="en-US" dirty="0" smtClean="0"/>
              <a:t>Participants: Agree.</a:t>
            </a:r>
          </a:p>
          <a:p>
            <a:r>
              <a:rPr lang="en-US" dirty="0" smtClean="0"/>
              <a:t>Dan Heath: Next, we gathered all the people that she interviewed into the same room. Then our astrologer handed out those customized readings.</a:t>
            </a:r>
          </a:p>
          <a:p>
            <a:r>
              <a:rPr lang="en-US" dirty="0" smtClean="0"/>
              <a:t>Heather: OK, Alice, David, Tara … </a:t>
            </a:r>
          </a:p>
          <a:p>
            <a:r>
              <a:rPr lang="en-US" dirty="0" smtClean="0"/>
              <a:t>Dan Heath: Just to give you a feel for this, one of the participants was named Alice, and she had about 12 different comments on her reading. The first one was, “You have a great need for other people to like and admire you.” Another comment was, “At times, you have serious doubts as to whether you have made the right decision or done the right thing.”</a:t>
            </a:r>
          </a:p>
          <a:p>
            <a:r>
              <a:rPr lang="en-US" dirty="0" smtClean="0"/>
              <a:t>Alice and everyone else have a chance to review their personal readings, and then … </a:t>
            </a:r>
          </a:p>
          <a:p>
            <a:r>
              <a:rPr lang="en-US" dirty="0" smtClean="0"/>
              <a:t>Heather: OK, so on a scale of one to five, one being the lowest, five being the highest, how do you feel that your personalized reading represents you? Is anyone a one?</a:t>
            </a:r>
          </a:p>
          <a:p>
            <a:r>
              <a:rPr lang="en-US" dirty="0" smtClean="0"/>
              <a:t>Participants: No.</a:t>
            </a:r>
          </a:p>
          <a:p>
            <a:r>
              <a:rPr lang="en-US" dirty="0" smtClean="0"/>
              <a:t>Heather: Two?</a:t>
            </a:r>
          </a:p>
          <a:p>
            <a:r>
              <a:rPr lang="en-US" dirty="0" smtClean="0"/>
              <a:t>Participants: No.</a:t>
            </a:r>
          </a:p>
          <a:p>
            <a:r>
              <a:rPr lang="en-US" dirty="0" smtClean="0"/>
              <a:t>Agree with her.</a:t>
            </a:r>
          </a:p>
          <a:p>
            <a:r>
              <a:rPr lang="en-US" dirty="0" smtClean="0"/>
              <a:t>Heather: Three? And Four?</a:t>
            </a:r>
          </a:p>
          <a:p>
            <a:r>
              <a:rPr lang="en-US" dirty="0" smtClean="0"/>
              <a:t>Participants: I’m a four.</a:t>
            </a:r>
          </a:p>
          <a:p>
            <a:r>
              <a:rPr lang="en-US" dirty="0" smtClean="0"/>
              <a:t>Four, four and a half. </a:t>
            </a:r>
          </a:p>
          <a:p>
            <a:r>
              <a:rPr lang="en-US" dirty="0" smtClean="0"/>
              <a:t>Yeah.</a:t>
            </a:r>
          </a:p>
          <a:p>
            <a:r>
              <a:rPr lang="en-US" dirty="0" smtClean="0"/>
              <a:t>Heather: Four, four and a half.</a:t>
            </a:r>
          </a:p>
          <a:p>
            <a:r>
              <a:rPr lang="en-US" dirty="0" smtClean="0"/>
              <a:t>Participants: Four point eight.</a:t>
            </a:r>
          </a:p>
          <a:p>
            <a:r>
              <a:rPr lang="en-US" dirty="0" smtClean="0"/>
              <a:t>Heather: Four point eight.</a:t>
            </a:r>
          </a:p>
          <a:p>
            <a:r>
              <a:rPr lang="en-US" dirty="0" smtClean="0"/>
              <a:t>Five?</a:t>
            </a:r>
          </a:p>
          <a:p>
            <a:r>
              <a:rPr lang="en-US" dirty="0" smtClean="0"/>
              <a:t>Participants: I think I’m five alive.</a:t>
            </a:r>
          </a:p>
          <a:p>
            <a:r>
              <a:rPr lang="en-US" dirty="0" smtClean="0"/>
              <a:t>Heather: You’re five alive?</a:t>
            </a:r>
          </a:p>
          <a:p>
            <a:r>
              <a:rPr lang="en-US" dirty="0" smtClean="0"/>
              <a:t>Participants: I might actually be a five. I just didn’t want to admit that this is a five.</a:t>
            </a:r>
          </a:p>
          <a:p>
            <a:r>
              <a:rPr lang="en-US" dirty="0" smtClean="0"/>
              <a:t>I think I’m a four.</a:t>
            </a:r>
          </a:p>
          <a:p>
            <a:r>
              <a:rPr lang="en-US" dirty="0" smtClean="0"/>
              <a:t>Dan Heath: Almost everyone in the group agreed that the reading captured their personality. Score a victory for astrology. Here’s where things get interesting.</a:t>
            </a:r>
          </a:p>
          <a:p>
            <a:r>
              <a:rPr lang="en-US" dirty="0" smtClean="0"/>
              <a:t>Heather: What I want you to do now is just to, and we’ll pass it this way. Pass your reading over to the person that is to the left of you and then read that person’s horoscope/reading.</a:t>
            </a:r>
          </a:p>
          <a:p>
            <a:r>
              <a:rPr lang="en-US" dirty="0" smtClean="0"/>
              <a:t>Participants: Wait, what?</a:t>
            </a:r>
          </a:p>
          <a:p>
            <a:r>
              <a:rPr lang="en-US" dirty="0" smtClean="0"/>
              <a:t>This was, I didn’t know this was part of the … </a:t>
            </a:r>
          </a:p>
          <a:p>
            <a:r>
              <a:rPr lang="en-US" dirty="0" smtClean="0"/>
              <a:t>This is the exact same as mine.</a:t>
            </a:r>
          </a:p>
          <a:p>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29</a:t>
            </a:fld>
            <a:endParaRPr lang="en-US"/>
          </a:p>
        </p:txBody>
      </p:sp>
    </p:spTree>
    <p:extLst>
      <p:ext uri="{BB962C8B-B14F-4D97-AF65-F5344CB8AC3E}">
        <p14:creationId xmlns:p14="http://schemas.microsoft.com/office/powerpoint/2010/main" val="92861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www.schwab.com</a:t>
            </a:r>
            <a:r>
              <a:rPr lang="en-US" dirty="0" smtClean="0"/>
              <a:t>/resource-center/insights/content/choiceology-season-2-episode-8</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37</a:t>
            </a:fld>
            <a:endParaRPr lang="en-US"/>
          </a:p>
        </p:txBody>
      </p:sp>
    </p:spTree>
    <p:extLst>
      <p:ext uri="{BB962C8B-B14F-4D97-AF65-F5344CB8AC3E}">
        <p14:creationId xmlns:p14="http://schemas.microsoft.com/office/powerpoint/2010/main" val="73889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Drs</a:t>
            </a:r>
            <a:r>
              <a:rPr lang="en-US" dirty="0" smtClean="0"/>
              <a:t> fighting to disprove medical error.</a:t>
            </a:r>
            <a:br>
              <a:rPr lang="en-US" dirty="0" smtClean="0"/>
            </a:br>
            <a:r>
              <a:rPr lang="en-US" dirty="0" err="1" smtClean="0"/>
              <a:t>ccccckcccc</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40</a:t>
            </a:fld>
            <a:endParaRPr lang="en-US"/>
          </a:p>
        </p:txBody>
      </p:sp>
    </p:spTree>
    <p:extLst>
      <p:ext uri="{BB962C8B-B14F-4D97-AF65-F5344CB8AC3E}">
        <p14:creationId xmlns:p14="http://schemas.microsoft.com/office/powerpoint/2010/main" val="600537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www.schwab.com</a:t>
            </a:r>
            <a:r>
              <a:rPr lang="en-US" dirty="0" smtClean="0"/>
              <a:t>/resource-center/insights/content/choiceology-season-3-episode-4</a:t>
            </a:r>
            <a:endParaRPr lang="en-US" dirty="0"/>
          </a:p>
        </p:txBody>
      </p:sp>
      <p:sp>
        <p:nvSpPr>
          <p:cNvPr id="4" name="Slide Number Placeholder 3"/>
          <p:cNvSpPr>
            <a:spLocks noGrp="1"/>
          </p:cNvSpPr>
          <p:nvPr>
            <p:ph type="sldNum" sz="quarter" idx="10"/>
          </p:nvPr>
        </p:nvSpPr>
        <p:spPr/>
        <p:txBody>
          <a:bodyPr/>
          <a:lstStyle/>
          <a:p>
            <a:fld id="{3F1AC93D-21FA-4D47-87EA-087D0ECBCC78}" type="slidenum">
              <a:rPr lang="en-US" smtClean="0"/>
              <a:t>49</a:t>
            </a:fld>
            <a:endParaRPr lang="en-US"/>
          </a:p>
        </p:txBody>
      </p:sp>
    </p:spTree>
    <p:extLst>
      <p:ext uri="{BB962C8B-B14F-4D97-AF65-F5344CB8AC3E}">
        <p14:creationId xmlns:p14="http://schemas.microsoft.com/office/powerpoint/2010/main" val="3006143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E5F6BC-FDEE-3848-98F0-3EA9D9911D0D}" type="datetimeFigureOut">
              <a:rPr lang="en-US" smtClean="0"/>
              <a:t>16/05/19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1114486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8E5F6BC-FDEE-3848-98F0-3EA9D9911D0D}" type="datetimeFigureOut">
              <a:rPr lang="en-US" smtClean="0"/>
              <a:t>16/05/19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1599908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8E5F6BC-FDEE-3848-98F0-3EA9D9911D0D}" type="datetimeFigureOut">
              <a:rPr lang="en-US" smtClean="0"/>
              <a:t>16/05/19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3899210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28E5F6BC-FDEE-3848-98F0-3EA9D9911D0D}" type="datetimeFigureOut">
              <a:rPr lang="en-US" smtClean="0"/>
              <a:t>16/05/19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1449954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28E5F6BC-FDEE-3848-98F0-3EA9D9911D0D}" type="datetimeFigureOut">
              <a:rPr lang="en-US" smtClean="0"/>
              <a:t>16/05/19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317365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28E5F6BC-FDEE-3848-98F0-3EA9D9911D0D}" type="datetimeFigureOut">
              <a:rPr lang="en-US" smtClean="0"/>
              <a:t>16/05/19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2429238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28E5F6BC-FDEE-3848-98F0-3EA9D9911D0D}" type="datetimeFigureOut">
              <a:rPr lang="en-US" smtClean="0"/>
              <a:t>16/05/19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81581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28E5F6BC-FDEE-3848-98F0-3EA9D9911D0D}" type="datetimeFigureOut">
              <a:rPr lang="en-US" smtClean="0"/>
              <a:t>16/05/19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231591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5F6BC-FDEE-3848-98F0-3EA9D9911D0D}" type="datetimeFigureOut">
              <a:rPr lang="en-US" smtClean="0"/>
              <a:t>16/05/19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2147074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8E5F6BC-FDEE-3848-98F0-3EA9D9911D0D}" type="datetimeFigureOut">
              <a:rPr lang="en-US" smtClean="0"/>
              <a:t>16/05/19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376825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28E5F6BC-FDEE-3848-98F0-3EA9D9911D0D}" type="datetimeFigureOut">
              <a:rPr lang="en-US" smtClean="0"/>
              <a:t>16/05/19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C0C7-8BB3-A74C-881D-58FA147B34AB}" type="slidenum">
              <a:rPr lang="en-US" smtClean="0"/>
              <a:t>‹#›</a:t>
            </a:fld>
            <a:endParaRPr lang="en-US"/>
          </a:p>
        </p:txBody>
      </p:sp>
    </p:spTree>
    <p:extLst>
      <p:ext uri="{BB962C8B-B14F-4D97-AF65-F5344CB8AC3E}">
        <p14:creationId xmlns:p14="http://schemas.microsoft.com/office/powerpoint/2010/main" val="1256753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5F6BC-FDEE-3848-98F0-3EA9D9911D0D}" type="datetimeFigureOut">
              <a:rPr lang="en-US" smtClean="0"/>
              <a:t>16/05/19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8C0C7-8BB3-A74C-881D-58FA147B34AB}" type="slidenum">
              <a:rPr lang="en-US" smtClean="0"/>
              <a:t>‹#›</a:t>
            </a:fld>
            <a:endParaRPr lang="en-US"/>
          </a:p>
        </p:txBody>
      </p:sp>
    </p:spTree>
    <p:extLst>
      <p:ext uri="{BB962C8B-B14F-4D97-AF65-F5344CB8AC3E}">
        <p14:creationId xmlns:p14="http://schemas.microsoft.com/office/powerpoint/2010/main" val="180008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5896" y="1244600"/>
            <a:ext cx="8773160" cy="3987800"/>
          </a:xfrm>
          <a:prstGeom prst="rect">
            <a:avLst/>
          </a:prstGeom>
        </p:spPr>
      </p:pic>
    </p:spTree>
    <p:extLst>
      <p:ext uri="{BB962C8B-B14F-4D97-AF65-F5344CB8AC3E}">
        <p14:creationId xmlns:p14="http://schemas.microsoft.com/office/powerpoint/2010/main" val="340427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722" y="436070"/>
            <a:ext cx="8229600" cy="4525963"/>
          </a:xfrm>
        </p:spPr>
        <p:txBody>
          <a:bodyPr>
            <a:normAutofit/>
          </a:bodyPr>
          <a:lstStyle/>
          <a:p>
            <a:r>
              <a:rPr lang="en-US" sz="2800" dirty="0" smtClean="0"/>
              <a:t>Cognitive ease</a:t>
            </a:r>
          </a:p>
          <a:p>
            <a:endParaRPr lang="en-US" sz="2800" dirty="0"/>
          </a:p>
          <a:p>
            <a:pPr lvl="1"/>
            <a:r>
              <a:rPr lang="en-US" dirty="0" smtClean="0"/>
              <a:t>Makes you accept more easily reality without having to engage in heavy mental calculations all the time. It helps us navigate the world</a:t>
            </a:r>
          </a:p>
          <a:p>
            <a:pPr lvl="1"/>
            <a:endParaRPr lang="en-US" dirty="0"/>
          </a:p>
          <a:p>
            <a:pPr lvl="1"/>
            <a:r>
              <a:rPr lang="en-US" dirty="0" smtClean="0"/>
              <a:t>On the other hand makes us less critic. In areas of knowledge where ideas are counterintuitive it lead us to make wrong assumptions.</a:t>
            </a:r>
          </a:p>
          <a:p>
            <a:endParaRPr lang="en-US" sz="2800" dirty="0" smtClean="0"/>
          </a:p>
          <a:p>
            <a:pPr lvl="1"/>
            <a:endParaRPr lang="en-US" dirty="0" smtClean="0"/>
          </a:p>
        </p:txBody>
      </p:sp>
    </p:spTree>
    <p:extLst>
      <p:ext uri="{BB962C8B-B14F-4D97-AF65-F5344CB8AC3E}">
        <p14:creationId xmlns:p14="http://schemas.microsoft.com/office/powerpoint/2010/main" val="38960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902" y="989233"/>
            <a:ext cx="8229600" cy="4752041"/>
          </a:xfrm>
        </p:spPr>
        <p:txBody>
          <a:bodyPr>
            <a:normAutofit/>
          </a:bodyPr>
          <a:lstStyle/>
          <a:p>
            <a:r>
              <a:rPr lang="en-US" sz="2800" dirty="0" smtClean="0"/>
              <a:t>When we should use and when we should avoid cognitive ease?</a:t>
            </a:r>
          </a:p>
          <a:p>
            <a:endParaRPr lang="en-US" sz="2800" dirty="0"/>
          </a:p>
          <a:p>
            <a:r>
              <a:rPr lang="en-US" sz="2800" dirty="0" smtClean="0"/>
              <a:t>In a ‘share all’ society what are the implications of cognitive ease?</a:t>
            </a:r>
          </a:p>
          <a:p>
            <a:endParaRPr lang="en-US" sz="2800" dirty="0"/>
          </a:p>
          <a:p>
            <a:r>
              <a:rPr lang="en-US" sz="2800" dirty="0" smtClean="0"/>
              <a:t>Is there space to cognitive ease in a scientific environment?</a:t>
            </a:r>
          </a:p>
          <a:p>
            <a:endParaRPr lang="en-US" sz="2800" dirty="0" smtClean="0"/>
          </a:p>
        </p:txBody>
      </p:sp>
    </p:spTree>
    <p:extLst>
      <p:ext uri="{BB962C8B-B14F-4D97-AF65-F5344CB8AC3E}">
        <p14:creationId xmlns:p14="http://schemas.microsoft.com/office/powerpoint/2010/main" val="194292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543705"/>
            <a:ext cx="8229600" cy="1143000"/>
          </a:xfrm>
        </p:spPr>
        <p:txBody>
          <a:bodyPr>
            <a:normAutofit/>
          </a:bodyPr>
          <a:lstStyle/>
          <a:p>
            <a:r>
              <a:rPr lang="en-US" sz="5400" dirty="0" smtClean="0"/>
              <a:t>Learning from Patterns</a:t>
            </a:r>
            <a:endParaRPr lang="en-US" sz="5400" dirty="0"/>
          </a:p>
        </p:txBody>
      </p:sp>
    </p:spTree>
    <p:extLst>
      <p:ext uri="{BB962C8B-B14F-4D97-AF65-F5344CB8AC3E}">
        <p14:creationId xmlns:p14="http://schemas.microsoft.com/office/powerpoint/2010/main" val="216872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Magic Numbers</a:t>
            </a:r>
            <a:endParaRPr lang="en-US" dirty="0"/>
          </a:p>
        </p:txBody>
      </p:sp>
      <p:sp>
        <p:nvSpPr>
          <p:cNvPr id="3" name="Content Placeholder 2"/>
          <p:cNvSpPr>
            <a:spLocks noGrp="1"/>
          </p:cNvSpPr>
          <p:nvPr>
            <p:ph idx="1"/>
          </p:nvPr>
        </p:nvSpPr>
        <p:spPr>
          <a:xfrm>
            <a:off x="457200" y="2230921"/>
            <a:ext cx="8229600" cy="1371960"/>
          </a:xfrm>
        </p:spPr>
        <p:txBody>
          <a:bodyPr>
            <a:normAutofit/>
          </a:bodyPr>
          <a:lstStyle/>
          <a:p>
            <a:pPr marL="0" indent="0">
              <a:buNone/>
            </a:pPr>
            <a:r>
              <a:rPr lang="en-US" sz="2800" dirty="0" smtClean="0"/>
              <a:t>Can you find the rule behind the sequence?</a:t>
            </a:r>
          </a:p>
          <a:p>
            <a:pPr lvl="2"/>
            <a:r>
              <a:rPr lang="en-US" dirty="0" smtClean="0"/>
              <a:t>2,4,8</a:t>
            </a:r>
          </a:p>
          <a:p>
            <a:endParaRPr lang="en-US" sz="2800" dirty="0"/>
          </a:p>
        </p:txBody>
      </p:sp>
    </p:spTree>
    <p:extLst>
      <p:ext uri="{BB962C8B-B14F-4D97-AF65-F5344CB8AC3E}">
        <p14:creationId xmlns:p14="http://schemas.microsoft.com/office/powerpoint/2010/main" val="216513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5400"/>
            <a:ext cx="8229600" cy="4525963"/>
          </a:xfrm>
        </p:spPr>
        <p:txBody>
          <a:bodyPr/>
          <a:lstStyle/>
          <a:p>
            <a:pPr marL="457200" lvl="1" indent="0">
              <a:buNone/>
            </a:pPr>
            <a:r>
              <a:rPr lang="en-US" dirty="0" smtClean="0"/>
              <a:t>In the old world there was a theory that all swans were white.</a:t>
            </a:r>
          </a:p>
          <a:p>
            <a:pPr marL="457200" lvl="1" indent="0">
              <a:buNone/>
            </a:pPr>
            <a:endParaRPr lang="en-US" dirty="0" smtClean="0"/>
          </a:p>
        </p:txBody>
      </p:sp>
      <p:pic>
        <p:nvPicPr>
          <p:cNvPr id="4" name="Picture 3"/>
          <p:cNvPicPr>
            <a:picLocks noChangeAspect="1"/>
          </p:cNvPicPr>
          <p:nvPr/>
        </p:nvPicPr>
        <p:blipFill>
          <a:blip r:embed="rId2"/>
          <a:stretch>
            <a:fillRect/>
          </a:stretch>
        </p:blipFill>
        <p:spPr>
          <a:xfrm>
            <a:off x="1615616" y="2617920"/>
            <a:ext cx="5403592" cy="3039520"/>
          </a:xfrm>
          <a:prstGeom prst="rect">
            <a:avLst/>
          </a:prstGeom>
        </p:spPr>
      </p:pic>
    </p:spTree>
    <p:extLst>
      <p:ext uri="{BB962C8B-B14F-4D97-AF65-F5344CB8AC3E}">
        <p14:creationId xmlns:p14="http://schemas.microsoft.com/office/powerpoint/2010/main" val="3569594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5400"/>
            <a:ext cx="8229600" cy="4525963"/>
          </a:xfrm>
        </p:spPr>
        <p:txBody>
          <a:bodyPr>
            <a:normAutofit/>
          </a:bodyPr>
          <a:lstStyle/>
          <a:p>
            <a:r>
              <a:rPr lang="en-US" sz="2800" dirty="0" smtClean="0"/>
              <a:t>The Black Swan by </a:t>
            </a:r>
            <a:r>
              <a:rPr lang="en-US" sz="2800" dirty="0" err="1" smtClean="0"/>
              <a:t>Nassim</a:t>
            </a:r>
            <a:r>
              <a:rPr lang="en-US" sz="2800" dirty="0" smtClean="0"/>
              <a:t> </a:t>
            </a:r>
            <a:r>
              <a:rPr lang="en-US" sz="2800" dirty="0" err="1" smtClean="0"/>
              <a:t>Taleb</a:t>
            </a:r>
            <a:endParaRPr lang="en-US" sz="2800" dirty="0" smtClean="0"/>
          </a:p>
          <a:p>
            <a:pPr lvl="1"/>
            <a:r>
              <a:rPr lang="en-US" dirty="0" smtClean="0"/>
              <a:t>Until they get to Australia and found out that Black swans exists.</a:t>
            </a:r>
          </a:p>
          <a:p>
            <a:pPr lvl="1"/>
            <a:r>
              <a:rPr lang="en-US" dirty="0" smtClean="0"/>
              <a:t>What does this tell us about the Scientific method?</a:t>
            </a:r>
          </a:p>
          <a:p>
            <a:pPr marL="457200" lvl="1" indent="0">
              <a:buNone/>
            </a:pPr>
            <a:endParaRPr lang="en-US" dirty="0" smtClean="0"/>
          </a:p>
        </p:txBody>
      </p:sp>
      <p:pic>
        <p:nvPicPr>
          <p:cNvPr id="2" name="Picture 1"/>
          <p:cNvPicPr>
            <a:picLocks noChangeAspect="1"/>
          </p:cNvPicPr>
          <p:nvPr/>
        </p:nvPicPr>
        <p:blipFill>
          <a:blip r:embed="rId2"/>
          <a:stretch>
            <a:fillRect/>
          </a:stretch>
        </p:blipFill>
        <p:spPr>
          <a:xfrm>
            <a:off x="2111953" y="3656254"/>
            <a:ext cx="5136722" cy="2892370"/>
          </a:xfrm>
          <a:prstGeom prst="rect">
            <a:avLst/>
          </a:prstGeom>
        </p:spPr>
      </p:pic>
    </p:spTree>
    <p:extLst>
      <p:ext uri="{BB962C8B-B14F-4D97-AF65-F5344CB8AC3E}">
        <p14:creationId xmlns:p14="http://schemas.microsoft.com/office/powerpoint/2010/main" val="306913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272" y="2669134"/>
            <a:ext cx="8229600" cy="1990503"/>
          </a:xfrm>
        </p:spPr>
        <p:txBody>
          <a:bodyPr>
            <a:normAutofit/>
          </a:bodyPr>
          <a:lstStyle/>
          <a:p>
            <a:pPr marL="0" indent="0">
              <a:buNone/>
            </a:pPr>
            <a:r>
              <a:rPr lang="en-US" sz="2800" dirty="0" smtClean="0"/>
              <a:t>Science is about trying to prove a hypothesis by the means of predictions that confirms it, but more importantly by failing to find proofs that contradict it.</a:t>
            </a:r>
            <a:endParaRPr lang="en-US" sz="2800" dirty="0"/>
          </a:p>
        </p:txBody>
      </p:sp>
    </p:spTree>
    <p:extLst>
      <p:ext uri="{BB962C8B-B14F-4D97-AF65-F5344CB8AC3E}">
        <p14:creationId xmlns:p14="http://schemas.microsoft.com/office/powerpoint/2010/main" val="226784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6" y="2425172"/>
            <a:ext cx="8229600" cy="1143000"/>
          </a:xfrm>
        </p:spPr>
        <p:txBody>
          <a:bodyPr>
            <a:normAutofit/>
          </a:bodyPr>
          <a:lstStyle/>
          <a:p>
            <a:r>
              <a:rPr lang="en-US" sz="5400" b="1" dirty="0"/>
              <a:t>The Illusion of Truth</a:t>
            </a:r>
            <a:endParaRPr lang="en-US" sz="5400" dirty="0"/>
          </a:p>
        </p:txBody>
      </p:sp>
    </p:spTree>
    <p:extLst>
      <p:ext uri="{BB962C8B-B14F-4D97-AF65-F5344CB8AC3E}">
        <p14:creationId xmlns:p14="http://schemas.microsoft.com/office/powerpoint/2010/main" val="3072587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can be fabricated!!!</a:t>
            </a:r>
          </a:p>
        </p:txBody>
      </p:sp>
      <p:sp>
        <p:nvSpPr>
          <p:cNvPr id="3" name="Content Placeholder 2"/>
          <p:cNvSpPr>
            <a:spLocks noGrp="1"/>
          </p:cNvSpPr>
          <p:nvPr>
            <p:ph idx="1"/>
          </p:nvPr>
        </p:nvSpPr>
        <p:spPr>
          <a:xfrm>
            <a:off x="457200" y="1515530"/>
            <a:ext cx="8229600" cy="4525963"/>
          </a:xfrm>
        </p:spPr>
        <p:txBody>
          <a:bodyPr>
            <a:normAutofit/>
          </a:bodyPr>
          <a:lstStyle/>
          <a:p>
            <a:pPr marL="0" indent="0">
              <a:buNone/>
            </a:pPr>
            <a:endParaRPr lang="en-US" sz="2800" dirty="0" smtClean="0"/>
          </a:p>
          <a:p>
            <a:r>
              <a:rPr lang="en-US" sz="2800" dirty="0" smtClean="0"/>
              <a:t>Repeat until true</a:t>
            </a:r>
          </a:p>
          <a:p>
            <a:pPr lvl="1"/>
            <a:r>
              <a:rPr lang="en-US" dirty="0" smtClean="0"/>
              <a:t>People exposed to the phrase “The body temperature of a chicken”, were more likely to accept the statement “The body temperature of a chicken is 39 C”</a:t>
            </a:r>
          </a:p>
          <a:p>
            <a:pPr lvl="2"/>
            <a:r>
              <a:rPr lang="en-US" dirty="0" smtClean="0"/>
              <a:t>Thinking, Fast and Slow. Daniel </a:t>
            </a:r>
            <a:r>
              <a:rPr lang="en-US" dirty="0" err="1" smtClean="0"/>
              <a:t>Kahneman</a:t>
            </a:r>
            <a:endParaRPr lang="en-US" dirty="0" smtClean="0"/>
          </a:p>
          <a:p>
            <a:pPr lvl="2"/>
            <a:endParaRPr lang="en-US" sz="2800" dirty="0"/>
          </a:p>
          <a:p>
            <a:pPr marL="457200" lvl="1" indent="0">
              <a:buNone/>
            </a:pPr>
            <a:endParaRPr lang="en-US" dirty="0" smtClean="0"/>
          </a:p>
          <a:p>
            <a:pPr lvl="1"/>
            <a:endParaRPr lang="en-US" dirty="0"/>
          </a:p>
        </p:txBody>
      </p:sp>
    </p:spTree>
    <p:extLst>
      <p:ext uri="{BB962C8B-B14F-4D97-AF65-F5344CB8AC3E}">
        <p14:creationId xmlns:p14="http://schemas.microsoft.com/office/powerpoint/2010/main" val="275950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6" y="825510"/>
            <a:ext cx="8255001" cy="5150130"/>
          </a:xfrm>
        </p:spPr>
        <p:txBody>
          <a:bodyPr>
            <a:noAutofit/>
          </a:bodyPr>
          <a:lstStyle/>
          <a:p>
            <a:pPr marL="914400" lvl="2" indent="0">
              <a:buNone/>
            </a:pPr>
            <a:endParaRPr lang="en-US" sz="2800" dirty="0" smtClean="0"/>
          </a:p>
          <a:p>
            <a:pPr marL="457200" lvl="1" indent="0">
              <a:buNone/>
            </a:pPr>
            <a:r>
              <a:rPr lang="en-US" dirty="0" smtClean="0"/>
              <a:t>Repeating something over and over again</a:t>
            </a:r>
          </a:p>
          <a:p>
            <a:pPr marL="457200" lvl="1" indent="0">
              <a:buNone/>
            </a:pPr>
            <a:endParaRPr lang="en-US" sz="2800" dirty="0"/>
          </a:p>
          <a:p>
            <a:pPr marL="457200" lvl="1" indent="0">
              <a:buNone/>
            </a:pPr>
            <a:r>
              <a:rPr lang="en-US" sz="2800" dirty="0" smtClean="0"/>
              <a:t>- Michigan experiment with word frequency</a:t>
            </a:r>
          </a:p>
          <a:p>
            <a:pPr lvl="3" algn="just"/>
            <a:r>
              <a:rPr lang="en-US" sz="2400" dirty="0" smtClean="0"/>
              <a:t>Meaningless words that appeared in a newspaper were associated with a positive meaning as opposed to rare meaningless words.</a:t>
            </a:r>
          </a:p>
          <a:p>
            <a:pPr marL="1371600" lvl="3" indent="0">
              <a:buNone/>
            </a:pPr>
            <a:endParaRPr lang="en-US" sz="2800" dirty="0"/>
          </a:p>
        </p:txBody>
      </p:sp>
    </p:spTree>
    <p:extLst>
      <p:ext uri="{BB962C8B-B14F-4D97-AF65-F5344CB8AC3E}">
        <p14:creationId xmlns:p14="http://schemas.microsoft.com/office/powerpoint/2010/main" val="331215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9970" y="0"/>
            <a:ext cx="8578215" cy="6858000"/>
            <a:chOff x="149970" y="0"/>
            <a:chExt cx="8578215" cy="6858000"/>
          </a:xfrm>
        </p:grpSpPr>
        <p:pic>
          <p:nvPicPr>
            <p:cNvPr id="5" name="Picture 4"/>
            <p:cNvPicPr>
              <a:picLocks noChangeAspect="1"/>
            </p:cNvPicPr>
            <p:nvPr/>
          </p:nvPicPr>
          <p:blipFill>
            <a:blip r:embed="rId2"/>
            <a:stretch>
              <a:fillRect/>
            </a:stretch>
          </p:blipFill>
          <p:spPr>
            <a:xfrm>
              <a:off x="149970" y="0"/>
              <a:ext cx="8578215" cy="6858000"/>
            </a:xfrm>
            <a:prstGeom prst="rect">
              <a:avLst/>
            </a:prstGeom>
          </p:spPr>
        </p:pic>
        <p:cxnSp>
          <p:nvCxnSpPr>
            <p:cNvPr id="7" name="Straight Arrow Connector 6"/>
            <p:cNvCxnSpPr/>
            <p:nvPr/>
          </p:nvCxnSpPr>
          <p:spPr>
            <a:xfrm>
              <a:off x="2400145" y="640798"/>
              <a:ext cx="6058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33022" y="3110785"/>
              <a:ext cx="2796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8179131" y="2161238"/>
              <a:ext cx="372838" cy="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8377206" y="2860291"/>
              <a:ext cx="256326" cy="58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8470416" y="3763235"/>
              <a:ext cx="257769" cy="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759693" y="5615725"/>
              <a:ext cx="244675" cy="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6041142" y="6378858"/>
              <a:ext cx="314582" cy="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761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6875"/>
            <a:ext cx="8229600" cy="5298107"/>
          </a:xfrm>
        </p:spPr>
        <p:txBody>
          <a:bodyPr>
            <a:noAutofit/>
          </a:bodyPr>
          <a:lstStyle/>
          <a:p>
            <a:pPr marL="0" indent="0">
              <a:buNone/>
            </a:pPr>
            <a:endParaRPr lang="en-US" sz="2800" dirty="0" smtClean="0"/>
          </a:p>
          <a:p>
            <a:r>
              <a:rPr lang="en-US" sz="2800" dirty="0" smtClean="0"/>
              <a:t>Celebrity and show business</a:t>
            </a:r>
          </a:p>
          <a:p>
            <a:pPr marL="228600" lvl="3" indent="-50800"/>
            <a:r>
              <a:rPr lang="en-US" sz="2800" dirty="0" smtClean="0"/>
              <a:t> Participants of studies about facial data, judged faces that they saw repeated more time as being more friendly.</a:t>
            </a:r>
          </a:p>
          <a:p>
            <a:pPr lvl="1"/>
            <a:r>
              <a:rPr lang="en-US" dirty="0" smtClean="0"/>
              <a:t>The </a:t>
            </a:r>
            <a:r>
              <a:rPr lang="en-US" dirty="0" err="1" smtClean="0"/>
              <a:t>Kardashians</a:t>
            </a:r>
            <a:r>
              <a:rPr lang="en-US" dirty="0" smtClean="0"/>
              <a:t> effect</a:t>
            </a:r>
          </a:p>
          <a:p>
            <a:pPr lvl="1"/>
            <a:r>
              <a:rPr lang="en-US" dirty="0" smtClean="0"/>
              <a:t>Music that is played more often in radios tend to be more liked.</a:t>
            </a:r>
            <a:endParaRPr lang="en-US" dirty="0"/>
          </a:p>
          <a:p>
            <a:pPr marL="719138" lvl="3" indent="0">
              <a:buNone/>
            </a:pPr>
            <a:endParaRPr lang="en-US" sz="2800" dirty="0" smtClean="0"/>
          </a:p>
          <a:p>
            <a:pPr marL="719138" lvl="3" indent="0">
              <a:buNone/>
            </a:pPr>
            <a:r>
              <a:rPr lang="en-US" sz="1800" dirty="0" smtClean="0"/>
              <a:t>“… good publicity is preferable to bad, but from a bottom-line perspective, bad publicity is sometimes better than no publicity at all. Controversy, in short, sells. —</a:t>
            </a:r>
            <a:r>
              <a:rPr lang="en-US" sz="1800" i="1" dirty="0" smtClean="0"/>
              <a:t> </a:t>
            </a:r>
            <a:r>
              <a:rPr lang="en-US" sz="1800" b="1" dirty="0" smtClean="0"/>
              <a:t>Donald J. Trump</a:t>
            </a:r>
            <a:r>
              <a:rPr lang="en-US" sz="1800" dirty="0" smtClean="0"/>
              <a:t>, The Art of The Deal, 1987”</a:t>
            </a:r>
            <a:endParaRPr lang="en-US" sz="1800" dirty="0"/>
          </a:p>
        </p:txBody>
      </p:sp>
      <p:sp>
        <p:nvSpPr>
          <p:cNvPr id="2" name="TextBox 1"/>
          <p:cNvSpPr txBox="1"/>
          <p:nvPr/>
        </p:nvSpPr>
        <p:spPr>
          <a:xfrm>
            <a:off x="2497667" y="448734"/>
            <a:ext cx="4334933" cy="769441"/>
          </a:xfrm>
          <a:prstGeom prst="rect">
            <a:avLst/>
          </a:prstGeom>
          <a:noFill/>
        </p:spPr>
        <p:txBody>
          <a:bodyPr wrap="square" rtlCol="0">
            <a:spAutoFit/>
          </a:bodyPr>
          <a:lstStyle/>
          <a:p>
            <a:r>
              <a:rPr lang="en-US" sz="4400" dirty="0"/>
              <a:t>Creating Truth</a:t>
            </a:r>
          </a:p>
        </p:txBody>
      </p:sp>
    </p:spTree>
    <p:extLst>
      <p:ext uri="{BB962C8B-B14F-4D97-AF65-F5344CB8AC3E}">
        <p14:creationId xmlns:p14="http://schemas.microsoft.com/office/powerpoint/2010/main" val="3319749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4680"/>
            <a:ext cx="8229600" cy="5864760"/>
          </a:xfrm>
        </p:spPr>
        <p:txBody>
          <a:bodyPr>
            <a:normAutofit/>
          </a:bodyPr>
          <a:lstStyle/>
          <a:p>
            <a:pPr marL="0" indent="0">
              <a:buNone/>
            </a:pPr>
            <a:endParaRPr lang="en-US" dirty="0" smtClean="0"/>
          </a:p>
          <a:p>
            <a:pPr lvl="1"/>
            <a:r>
              <a:rPr lang="en-US" dirty="0" smtClean="0"/>
              <a:t>Images</a:t>
            </a:r>
          </a:p>
          <a:p>
            <a:pPr lvl="2"/>
            <a:r>
              <a:rPr lang="en-US" dirty="0" smtClean="0"/>
              <a:t>Photos with high contrast or outlines are perceived as more positive.</a:t>
            </a:r>
          </a:p>
          <a:p>
            <a:pPr lvl="2"/>
            <a:r>
              <a:rPr lang="en-US" dirty="0"/>
              <a:t>That is why </a:t>
            </a:r>
            <a:r>
              <a:rPr lang="en-US" dirty="0" err="1"/>
              <a:t>Instagram</a:t>
            </a:r>
            <a:r>
              <a:rPr lang="en-US" dirty="0"/>
              <a:t> has so many filters.</a:t>
            </a:r>
          </a:p>
          <a:p>
            <a:pPr lvl="2"/>
            <a:endParaRPr lang="en-US" dirty="0" smtClean="0"/>
          </a:p>
        </p:txBody>
      </p:sp>
      <p:pic>
        <p:nvPicPr>
          <p:cNvPr id="4" name="Picture 3"/>
          <p:cNvPicPr>
            <a:picLocks noChangeAspect="1"/>
          </p:cNvPicPr>
          <p:nvPr/>
        </p:nvPicPr>
        <p:blipFill>
          <a:blip r:embed="rId2"/>
          <a:stretch>
            <a:fillRect/>
          </a:stretch>
        </p:blipFill>
        <p:spPr>
          <a:xfrm>
            <a:off x="600117" y="3651482"/>
            <a:ext cx="3300262" cy="2213441"/>
          </a:xfrm>
          <a:prstGeom prst="rect">
            <a:avLst/>
          </a:prstGeom>
        </p:spPr>
      </p:pic>
      <p:pic>
        <p:nvPicPr>
          <p:cNvPr id="5" name="Picture 4"/>
          <p:cNvPicPr>
            <a:picLocks noChangeAspect="1"/>
          </p:cNvPicPr>
          <p:nvPr/>
        </p:nvPicPr>
        <p:blipFill>
          <a:blip r:embed="rId3"/>
          <a:stretch>
            <a:fillRect/>
          </a:stretch>
        </p:blipFill>
        <p:spPr>
          <a:xfrm>
            <a:off x="4330376" y="3685271"/>
            <a:ext cx="3415129" cy="2227258"/>
          </a:xfrm>
          <a:prstGeom prst="rect">
            <a:avLst/>
          </a:prstGeom>
        </p:spPr>
      </p:pic>
    </p:spTree>
    <p:extLst>
      <p:ext uri="{BB962C8B-B14F-4D97-AF65-F5344CB8AC3E}">
        <p14:creationId xmlns:p14="http://schemas.microsoft.com/office/powerpoint/2010/main" val="32428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4680"/>
            <a:ext cx="8229600" cy="5864760"/>
          </a:xfrm>
        </p:spPr>
        <p:txBody>
          <a:bodyPr>
            <a:normAutofit/>
          </a:bodyPr>
          <a:lstStyle/>
          <a:p>
            <a:pPr lvl="1"/>
            <a:r>
              <a:rPr lang="en-US" dirty="0" smtClean="0"/>
              <a:t>Text</a:t>
            </a:r>
          </a:p>
          <a:p>
            <a:pPr lvl="2"/>
            <a:r>
              <a:rPr lang="en-US" dirty="0" smtClean="0"/>
              <a:t>Easy to read is better </a:t>
            </a:r>
            <a:r>
              <a:rPr lang="en-US" dirty="0" smtClean="0"/>
              <a:t>than </a:t>
            </a:r>
            <a:r>
              <a:rPr lang="en-US" dirty="0" smtClean="0"/>
              <a:t>hard</a:t>
            </a:r>
          </a:p>
          <a:p>
            <a:pPr lvl="3"/>
            <a:r>
              <a:rPr lang="en-US" dirty="0" smtClean="0"/>
              <a:t>Which statement you believe to be true?</a:t>
            </a:r>
          </a:p>
          <a:p>
            <a:pPr lvl="3"/>
            <a:endParaRPr lang="en-US" dirty="0"/>
          </a:p>
          <a:p>
            <a:pPr lvl="3"/>
            <a:r>
              <a:rPr lang="en-US" b="1" dirty="0" smtClean="0">
                <a:latin typeface="Arial"/>
                <a:cs typeface="Arial"/>
              </a:rPr>
              <a:t>Einstein was born on 1887</a:t>
            </a:r>
          </a:p>
          <a:p>
            <a:pPr lvl="3"/>
            <a:r>
              <a:rPr lang="en-US" dirty="0" smtClean="0">
                <a:latin typeface="Arial Black"/>
                <a:cs typeface="Arial Black"/>
              </a:rPr>
              <a:t> </a:t>
            </a:r>
            <a:r>
              <a:rPr lang="en-US" sz="2400" i="1" dirty="0" smtClean="0">
                <a:solidFill>
                  <a:schemeClr val="bg1">
                    <a:lumMod val="65000"/>
                  </a:schemeClr>
                </a:solidFill>
                <a:latin typeface="Brush Script MT Italic"/>
                <a:cs typeface="Brush Script MT Italic"/>
              </a:rPr>
              <a:t>Einstein was born on 1884</a:t>
            </a:r>
          </a:p>
          <a:p>
            <a:pPr lvl="3"/>
            <a:endParaRPr lang="en-US" sz="2400" i="1" dirty="0">
              <a:solidFill>
                <a:schemeClr val="bg1">
                  <a:lumMod val="65000"/>
                </a:schemeClr>
              </a:solidFill>
              <a:latin typeface="Brush Script MT Italic"/>
              <a:cs typeface="Brush Script MT Italic"/>
            </a:endParaRPr>
          </a:p>
          <a:p>
            <a:pPr lvl="2"/>
            <a:r>
              <a:rPr lang="en-US" sz="2800" dirty="0" smtClean="0">
                <a:solidFill>
                  <a:srgbClr val="000000"/>
                </a:solidFill>
                <a:latin typeface="+mj-lt"/>
                <a:cs typeface="Brush Script MT Italic"/>
              </a:rPr>
              <a:t>Lawyers with easier to read names have more clients (even when the study controls for ethnicity)</a:t>
            </a:r>
          </a:p>
          <a:p>
            <a:pPr lvl="2"/>
            <a:r>
              <a:rPr lang="en-US" dirty="0" smtClean="0">
                <a:solidFill>
                  <a:srgbClr val="000000"/>
                </a:solidFill>
                <a:cs typeface="Brush Script MT Italic"/>
              </a:rPr>
              <a:t>Companies with easier Symbols ABC GOO, sells more share on the stock market then hard to read shares WYKV, XVGY</a:t>
            </a:r>
            <a:endParaRPr lang="en-US" dirty="0" smtClean="0"/>
          </a:p>
        </p:txBody>
      </p:sp>
    </p:spTree>
    <p:extLst>
      <p:ext uri="{BB962C8B-B14F-4D97-AF65-F5344CB8AC3E}">
        <p14:creationId xmlns:p14="http://schemas.microsoft.com/office/powerpoint/2010/main" val="28993761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6" y="2425172"/>
            <a:ext cx="8229600" cy="1143000"/>
          </a:xfrm>
        </p:spPr>
        <p:txBody>
          <a:bodyPr>
            <a:normAutofit/>
          </a:bodyPr>
          <a:lstStyle/>
          <a:p>
            <a:r>
              <a:rPr lang="en-US" sz="5400" dirty="0" smtClean="0"/>
              <a:t>Confirmation Bias</a:t>
            </a:r>
            <a:endParaRPr lang="en-US" sz="5400" dirty="0"/>
          </a:p>
        </p:txBody>
      </p:sp>
    </p:spTree>
    <p:extLst>
      <p:ext uri="{BB962C8B-B14F-4D97-AF65-F5344CB8AC3E}">
        <p14:creationId xmlns:p14="http://schemas.microsoft.com/office/powerpoint/2010/main" val="4184539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Confirmation bias</a:t>
            </a:r>
            <a:r>
              <a:rPr lang="en-US" dirty="0"/>
              <a:t> </a:t>
            </a:r>
          </a:p>
        </p:txBody>
      </p:sp>
      <p:sp>
        <p:nvSpPr>
          <p:cNvPr id="3" name="Content Placeholder 2"/>
          <p:cNvSpPr>
            <a:spLocks noGrp="1"/>
          </p:cNvSpPr>
          <p:nvPr>
            <p:ph idx="1"/>
          </p:nvPr>
        </p:nvSpPr>
        <p:spPr>
          <a:xfrm>
            <a:off x="397933" y="1972734"/>
            <a:ext cx="8229600" cy="2091267"/>
          </a:xfrm>
        </p:spPr>
        <p:txBody>
          <a:bodyPr/>
          <a:lstStyle/>
          <a:p>
            <a:r>
              <a:rPr lang="en-US" b="1" dirty="0"/>
              <a:t>Confirmation bias</a:t>
            </a:r>
            <a:r>
              <a:rPr lang="en-US" dirty="0"/>
              <a:t> is the tendency to search for, interpret, favor, and recall information in a way that confirms one's preexisting beliefs or hypotheses</a:t>
            </a:r>
          </a:p>
        </p:txBody>
      </p:sp>
      <p:pic>
        <p:nvPicPr>
          <p:cNvPr id="4" name="Picture 3"/>
          <p:cNvPicPr>
            <a:picLocks noChangeAspect="1"/>
          </p:cNvPicPr>
          <p:nvPr/>
        </p:nvPicPr>
        <p:blipFill>
          <a:blip r:embed="rId2"/>
          <a:stretch>
            <a:fillRect/>
          </a:stretch>
        </p:blipFill>
        <p:spPr>
          <a:xfrm>
            <a:off x="4736528" y="3657600"/>
            <a:ext cx="4085739" cy="2954865"/>
          </a:xfrm>
          <a:prstGeom prst="rect">
            <a:avLst/>
          </a:prstGeom>
        </p:spPr>
      </p:pic>
    </p:spTree>
    <p:extLst>
      <p:ext uri="{BB962C8B-B14F-4D97-AF65-F5344CB8AC3E}">
        <p14:creationId xmlns:p14="http://schemas.microsoft.com/office/powerpoint/2010/main" val="2905620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76800" y="1574799"/>
            <a:ext cx="4275667" cy="4529667"/>
          </a:xfrm>
          <a:prstGeom prst="rect">
            <a:avLst/>
          </a:prstGeom>
        </p:spPr>
      </p:pic>
      <p:sp>
        <p:nvSpPr>
          <p:cNvPr id="5" name="TextBox 4"/>
          <p:cNvSpPr txBox="1"/>
          <p:nvPr/>
        </p:nvSpPr>
        <p:spPr>
          <a:xfrm>
            <a:off x="279392" y="2954867"/>
            <a:ext cx="4707467" cy="1569660"/>
          </a:xfrm>
          <a:prstGeom prst="rect">
            <a:avLst/>
          </a:prstGeom>
          <a:noFill/>
        </p:spPr>
        <p:txBody>
          <a:bodyPr wrap="square" rtlCol="0">
            <a:spAutoFit/>
          </a:bodyPr>
          <a:lstStyle/>
          <a:p>
            <a:r>
              <a:rPr lang="en-US" sz="2400" dirty="0" smtClean="0"/>
              <a:t>We use confirmation bias when we draw conclusions based on our own set of values, while ignoring facts that disprove our points.</a:t>
            </a:r>
            <a:endParaRPr lang="en-US" sz="2400" dirty="0"/>
          </a:p>
        </p:txBody>
      </p:sp>
    </p:spTree>
    <p:extLst>
      <p:ext uri="{BB962C8B-B14F-4D97-AF65-F5344CB8AC3E}">
        <p14:creationId xmlns:p14="http://schemas.microsoft.com/office/powerpoint/2010/main" val="2480858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799" y="2783047"/>
            <a:ext cx="6536268" cy="3435731"/>
          </a:xfrm>
          <a:prstGeom prst="rect">
            <a:avLst/>
          </a:prstGeom>
        </p:spPr>
      </p:pic>
      <p:sp>
        <p:nvSpPr>
          <p:cNvPr id="5" name="TextBox 4"/>
          <p:cNvSpPr txBox="1"/>
          <p:nvPr/>
        </p:nvSpPr>
        <p:spPr>
          <a:xfrm>
            <a:off x="296332" y="899067"/>
            <a:ext cx="8339667" cy="1938992"/>
          </a:xfrm>
          <a:prstGeom prst="rect">
            <a:avLst/>
          </a:prstGeom>
          <a:noFill/>
        </p:spPr>
        <p:txBody>
          <a:bodyPr wrap="square" rtlCol="0">
            <a:spAutoFit/>
          </a:bodyPr>
          <a:lstStyle/>
          <a:p>
            <a:r>
              <a:rPr lang="en-US" sz="2400" dirty="0" smtClean="0"/>
              <a:t>Confirmation Bias appears in many ways.</a:t>
            </a:r>
          </a:p>
          <a:p>
            <a:r>
              <a:rPr lang="en-US" sz="2400" dirty="0"/>
              <a:t>	</a:t>
            </a:r>
            <a:r>
              <a:rPr lang="en-US" sz="2400" dirty="0" smtClean="0"/>
              <a:t>- A person with a point of view X is more likely to ‘</a:t>
            </a:r>
            <a:r>
              <a:rPr lang="en-US" sz="2400" dirty="0" err="1" smtClean="0"/>
              <a:t>google</a:t>
            </a:r>
            <a:r>
              <a:rPr lang="en-US" sz="2400" dirty="0" smtClean="0"/>
              <a:t>’ what are the benefits of X, when she/he is trying to prove that X </a:t>
            </a:r>
            <a:r>
              <a:rPr lang="en-US" sz="2400" dirty="0" smtClean="0"/>
              <a:t>is better </a:t>
            </a:r>
            <a:r>
              <a:rPr lang="en-US" sz="2400" dirty="0" smtClean="0"/>
              <a:t>than Y.</a:t>
            </a:r>
          </a:p>
          <a:p>
            <a:r>
              <a:rPr lang="en-US" sz="2400" dirty="0"/>
              <a:t>	</a:t>
            </a:r>
            <a:r>
              <a:rPr lang="en-US" sz="2400" dirty="0" smtClean="0"/>
              <a:t>	 </a:t>
            </a:r>
            <a:endParaRPr lang="en-US" sz="2400" dirty="0"/>
          </a:p>
        </p:txBody>
      </p:sp>
    </p:spTree>
    <p:extLst>
      <p:ext uri="{BB962C8B-B14F-4D97-AF65-F5344CB8AC3E}">
        <p14:creationId xmlns:p14="http://schemas.microsoft.com/office/powerpoint/2010/main" val="3751015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867" y="406400"/>
            <a:ext cx="8229600" cy="6079067"/>
          </a:xfrm>
        </p:spPr>
        <p:txBody>
          <a:bodyPr>
            <a:normAutofit/>
          </a:bodyPr>
          <a:lstStyle/>
          <a:p>
            <a:pPr>
              <a:buFontTx/>
              <a:buChar char="-"/>
            </a:pPr>
            <a:r>
              <a:rPr lang="en-US" sz="2800" dirty="0" smtClean="0"/>
              <a:t>For example someone trying to prove the benefits of praying in the outcome of a situation is more likely to search ‘what are the benefits of praying?’</a:t>
            </a:r>
          </a:p>
          <a:p>
            <a:pPr>
              <a:buFontTx/>
              <a:buChar char="-"/>
            </a:pPr>
            <a:endParaRPr lang="en-US" sz="2800" dirty="0"/>
          </a:p>
          <a:p>
            <a:pPr>
              <a:buFontTx/>
              <a:buChar char="-"/>
            </a:pPr>
            <a:endParaRPr lang="en-US" sz="2800" dirty="0" smtClean="0"/>
          </a:p>
          <a:p>
            <a:pPr>
              <a:buFontTx/>
              <a:buChar char="-"/>
            </a:pPr>
            <a:endParaRPr lang="en-US" sz="2800" dirty="0"/>
          </a:p>
          <a:p>
            <a:pPr>
              <a:buFontTx/>
              <a:buChar char="-"/>
            </a:pPr>
            <a:endParaRPr lang="en-US" sz="2800" dirty="0" smtClean="0"/>
          </a:p>
          <a:p>
            <a:pPr>
              <a:buFontTx/>
              <a:buChar char="-"/>
            </a:pPr>
            <a:endParaRPr lang="en-US" sz="2800" dirty="0" smtClean="0"/>
          </a:p>
          <a:p>
            <a:pPr marL="0" indent="0">
              <a:buNone/>
            </a:pPr>
            <a:endParaRPr lang="en-US" sz="2800" dirty="0"/>
          </a:p>
          <a:p>
            <a:pPr>
              <a:buFontTx/>
              <a:buChar char="-"/>
            </a:pPr>
            <a:r>
              <a:rPr lang="en-US" sz="2800" dirty="0" smtClean="0"/>
              <a:t>However the proper way to answer this question would be ‘Is there any difference in outcome between groups that pray and do not pray?’</a:t>
            </a:r>
            <a:endParaRPr lang="en-US" sz="2800" dirty="0"/>
          </a:p>
        </p:txBody>
      </p:sp>
      <p:pic>
        <p:nvPicPr>
          <p:cNvPr id="4" name="Picture 3"/>
          <p:cNvPicPr>
            <a:picLocks noChangeAspect="1"/>
          </p:cNvPicPr>
          <p:nvPr/>
        </p:nvPicPr>
        <p:blipFill>
          <a:blip r:embed="rId2"/>
          <a:stretch>
            <a:fillRect/>
          </a:stretch>
        </p:blipFill>
        <p:spPr>
          <a:xfrm>
            <a:off x="1244600" y="2205142"/>
            <a:ext cx="5960534" cy="2123440"/>
          </a:xfrm>
          <a:prstGeom prst="rect">
            <a:avLst/>
          </a:prstGeom>
        </p:spPr>
      </p:pic>
    </p:spTree>
    <p:extLst>
      <p:ext uri="{BB962C8B-B14F-4D97-AF65-F5344CB8AC3E}">
        <p14:creationId xmlns:p14="http://schemas.microsoft.com/office/powerpoint/2010/main" val="500482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2066"/>
            <a:ext cx="8229600" cy="1845205"/>
          </a:xfrm>
        </p:spPr>
        <p:txBody>
          <a:bodyPr>
            <a:normAutofit/>
          </a:bodyPr>
          <a:lstStyle/>
          <a:p>
            <a:pPr algn="l"/>
            <a:r>
              <a:rPr lang="en-US" sz="2800" dirty="0" smtClean="0"/>
              <a:t>Confirmation Bias leads to overconfidence and big mistakes.</a:t>
            </a:r>
            <a:br>
              <a:rPr lang="en-US" sz="2800" dirty="0" smtClean="0"/>
            </a:br>
            <a:r>
              <a:rPr lang="en-US" sz="2800" dirty="0"/>
              <a:t/>
            </a:r>
            <a:br>
              <a:rPr lang="en-US" sz="2800" dirty="0"/>
            </a:br>
            <a:r>
              <a:rPr lang="en-US" sz="2800" b="1" dirty="0" smtClean="0"/>
              <a:t>There is no global warming, I am sure about it!</a:t>
            </a:r>
            <a:endParaRPr lang="en-US" sz="2800" b="1" dirty="0"/>
          </a:p>
        </p:txBody>
      </p:sp>
      <p:pic>
        <p:nvPicPr>
          <p:cNvPr id="4" name="Picture 3"/>
          <p:cNvPicPr>
            <a:picLocks noChangeAspect="1"/>
          </p:cNvPicPr>
          <p:nvPr/>
        </p:nvPicPr>
        <p:blipFill>
          <a:blip r:embed="rId2"/>
          <a:stretch>
            <a:fillRect/>
          </a:stretch>
        </p:blipFill>
        <p:spPr>
          <a:xfrm>
            <a:off x="-167109" y="2841929"/>
            <a:ext cx="9144000" cy="3097530"/>
          </a:xfrm>
          <a:prstGeom prst="rect">
            <a:avLst/>
          </a:prstGeom>
        </p:spPr>
      </p:pic>
    </p:spTree>
    <p:extLst>
      <p:ext uri="{BB962C8B-B14F-4D97-AF65-F5344CB8AC3E}">
        <p14:creationId xmlns:p14="http://schemas.microsoft.com/office/powerpoint/2010/main" val="311442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James </a:t>
            </a:r>
            <a:r>
              <a:rPr lang="en-US" dirty="0" smtClean="0"/>
              <a:t>Rand’s Astrology Experiment</a:t>
            </a:r>
            <a:endParaRPr lang="en-US" dirty="0"/>
          </a:p>
        </p:txBody>
      </p:sp>
      <p:pic>
        <p:nvPicPr>
          <p:cNvPr id="4" name="Content Placeholder 3"/>
          <p:cNvPicPr>
            <a:picLocks noGrp="1" noChangeAspect="1"/>
          </p:cNvPicPr>
          <p:nvPr>
            <p:ph idx="1"/>
          </p:nvPr>
        </p:nvPicPr>
        <p:blipFill>
          <a:blip r:embed="rId3"/>
          <a:srcRect t="5173" b="5173"/>
          <a:stretch>
            <a:fillRect/>
          </a:stretch>
        </p:blipFill>
        <p:spPr>
          <a:xfrm>
            <a:off x="5099069" y="1828782"/>
            <a:ext cx="3833263" cy="3874029"/>
          </a:xfrm>
        </p:spPr>
      </p:pic>
      <p:sp>
        <p:nvSpPr>
          <p:cNvPr id="5" name="TextBox 4"/>
          <p:cNvSpPr txBox="1"/>
          <p:nvPr/>
        </p:nvSpPr>
        <p:spPr>
          <a:xfrm>
            <a:off x="245532" y="1964267"/>
            <a:ext cx="4783667" cy="2246769"/>
          </a:xfrm>
          <a:prstGeom prst="rect">
            <a:avLst/>
          </a:prstGeom>
          <a:noFill/>
        </p:spPr>
        <p:txBody>
          <a:bodyPr wrap="square" rtlCol="0">
            <a:spAutoFit/>
          </a:bodyPr>
          <a:lstStyle/>
          <a:p>
            <a:r>
              <a:rPr lang="en-US" sz="2800" dirty="0"/>
              <a:t> </a:t>
            </a:r>
            <a:r>
              <a:rPr lang="en-US" sz="2800" dirty="0" smtClean="0"/>
              <a:t>A Canadian-American </a:t>
            </a:r>
            <a:r>
              <a:rPr lang="en-US" sz="2800" dirty="0"/>
              <a:t>retired stage magician and a scientific </a:t>
            </a:r>
            <a:r>
              <a:rPr lang="en-US" sz="2800" dirty="0" smtClean="0"/>
              <a:t>skeptic who </a:t>
            </a:r>
            <a:r>
              <a:rPr lang="en-US" sz="2800" dirty="0"/>
              <a:t>has extensively challenged paranormal and pseudoscientific claims.</a:t>
            </a:r>
          </a:p>
        </p:txBody>
      </p:sp>
    </p:spTree>
    <p:extLst>
      <p:ext uri="{BB962C8B-B14F-4D97-AF65-F5344CB8AC3E}">
        <p14:creationId xmlns:p14="http://schemas.microsoft.com/office/powerpoint/2010/main" val="406302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2526771"/>
            <a:ext cx="8229600" cy="1143000"/>
          </a:xfrm>
        </p:spPr>
        <p:txBody>
          <a:bodyPr>
            <a:normAutofit/>
          </a:bodyPr>
          <a:lstStyle/>
          <a:p>
            <a:r>
              <a:rPr lang="en-US" sz="5400" dirty="0" smtClean="0"/>
              <a:t>Cognitive Ease</a:t>
            </a:r>
            <a:endParaRPr lang="en-US" sz="5400" dirty="0"/>
          </a:p>
        </p:txBody>
      </p:sp>
    </p:spTree>
    <p:extLst>
      <p:ext uri="{BB962C8B-B14F-4D97-AF65-F5344CB8AC3E}">
        <p14:creationId xmlns:p14="http://schemas.microsoft.com/office/powerpoint/2010/main" val="1782574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Pope Leo X</a:t>
            </a:r>
            <a:endParaRPr lang="en-US" dirty="0"/>
          </a:p>
        </p:txBody>
      </p:sp>
      <p:sp>
        <p:nvSpPr>
          <p:cNvPr id="3" name="Content Placeholder 2"/>
          <p:cNvSpPr>
            <a:spLocks noGrp="1"/>
          </p:cNvSpPr>
          <p:nvPr>
            <p:ph idx="1"/>
          </p:nvPr>
        </p:nvSpPr>
        <p:spPr>
          <a:xfrm>
            <a:off x="313268" y="1600200"/>
            <a:ext cx="6045200" cy="4868333"/>
          </a:xfrm>
        </p:spPr>
        <p:txBody>
          <a:bodyPr>
            <a:normAutofit fontScale="92500" lnSpcReduction="10000"/>
          </a:bodyPr>
          <a:lstStyle/>
          <a:p>
            <a:r>
              <a:rPr lang="en-US" sz="2800" dirty="0"/>
              <a:t>It’s the late 16th century, Pope Clement VII brought together several priests to start the secret process of canonization for the late Lawrence Justinian, a bishop from Venice</a:t>
            </a:r>
            <a:r>
              <a:rPr lang="en-US" sz="2800" dirty="0" smtClean="0"/>
              <a:t>.</a:t>
            </a:r>
          </a:p>
          <a:p>
            <a:endParaRPr lang="en-US" sz="2800" dirty="0"/>
          </a:p>
          <a:p>
            <a:r>
              <a:rPr lang="en-US" sz="2800" dirty="0"/>
              <a:t>The priests, they fully support sainthood for Justinian. He was a beloved figure, a man who was born into nobility but gave up a life of wealth and privilege to serve the church, but there’s an obstacle to sainthood</a:t>
            </a:r>
          </a:p>
        </p:txBody>
      </p:sp>
      <p:pic>
        <p:nvPicPr>
          <p:cNvPr id="4" name="Picture 3"/>
          <p:cNvPicPr>
            <a:picLocks noChangeAspect="1"/>
          </p:cNvPicPr>
          <p:nvPr/>
        </p:nvPicPr>
        <p:blipFill>
          <a:blip r:embed="rId2"/>
          <a:stretch>
            <a:fillRect/>
          </a:stretch>
        </p:blipFill>
        <p:spPr>
          <a:xfrm>
            <a:off x="6536267" y="1701326"/>
            <a:ext cx="2150533" cy="4868807"/>
          </a:xfrm>
          <a:prstGeom prst="rect">
            <a:avLst/>
          </a:prstGeom>
        </p:spPr>
      </p:pic>
    </p:spTree>
    <p:extLst>
      <p:ext uri="{BB962C8B-B14F-4D97-AF65-F5344CB8AC3E}">
        <p14:creationId xmlns:p14="http://schemas.microsoft.com/office/powerpoint/2010/main" val="3780114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9014"/>
            <a:ext cx="8229600" cy="4525963"/>
          </a:xfrm>
        </p:spPr>
        <p:txBody>
          <a:bodyPr>
            <a:normAutofit fontScale="92500" lnSpcReduction="10000"/>
          </a:bodyPr>
          <a:lstStyle/>
          <a:p>
            <a:r>
              <a:rPr lang="en-US" sz="2800" dirty="0"/>
              <a:t>Pope </a:t>
            </a:r>
            <a:r>
              <a:rPr lang="en-US" sz="2800" dirty="0" err="1"/>
              <a:t>Clement’s</a:t>
            </a:r>
            <a:r>
              <a:rPr lang="en-US" sz="2800" dirty="0"/>
              <a:t> predecessor, Leo X, didn’t want this process to be hasty, he didn’t want it to be automatic, becoming a saint should be a big deal after all. </a:t>
            </a:r>
            <a:endParaRPr lang="en-US" sz="2800" dirty="0" smtClean="0"/>
          </a:p>
          <a:p>
            <a:endParaRPr lang="en-US" sz="2800" dirty="0"/>
          </a:p>
          <a:p>
            <a:r>
              <a:rPr lang="en-US" sz="2800" dirty="0"/>
              <a:t>He assigned a priest to argue against every candidate for sainthood. That priest would dig into their background and try to poke holes in their candidacy</a:t>
            </a:r>
            <a:r>
              <a:rPr lang="en-US" sz="2800" dirty="0" smtClean="0"/>
              <a:t>.</a:t>
            </a:r>
          </a:p>
          <a:p>
            <a:endParaRPr lang="en-US" sz="2800" dirty="0"/>
          </a:p>
          <a:p>
            <a:endParaRPr lang="en-US" sz="2800" dirty="0" smtClean="0"/>
          </a:p>
          <a:p>
            <a:pPr marL="457200" lvl="1" indent="0" algn="ctr">
              <a:buNone/>
            </a:pPr>
            <a:r>
              <a:rPr lang="en-US" sz="4300" b="1" dirty="0"/>
              <a:t>That role came to be known </a:t>
            </a:r>
            <a:r>
              <a:rPr lang="en-US" sz="4300" b="1" dirty="0" smtClean="0"/>
              <a:t>as?</a:t>
            </a:r>
            <a:endParaRPr lang="en-US" sz="4300" b="1" dirty="0"/>
          </a:p>
        </p:txBody>
      </p:sp>
    </p:spTree>
    <p:extLst>
      <p:ext uri="{BB962C8B-B14F-4D97-AF65-F5344CB8AC3E}">
        <p14:creationId xmlns:p14="http://schemas.microsoft.com/office/powerpoint/2010/main" val="326259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t>
            </a:r>
            <a:r>
              <a:rPr lang="en-US" b="1" dirty="0"/>
              <a:t>devil’s advocate.</a:t>
            </a:r>
          </a:p>
        </p:txBody>
      </p:sp>
      <p:sp>
        <p:nvSpPr>
          <p:cNvPr id="3" name="Content Placeholder 2"/>
          <p:cNvSpPr>
            <a:spLocks noGrp="1"/>
          </p:cNvSpPr>
          <p:nvPr>
            <p:ph idx="1"/>
          </p:nvPr>
        </p:nvSpPr>
        <p:spPr/>
        <p:txBody>
          <a:bodyPr>
            <a:normAutofit/>
          </a:bodyPr>
          <a:lstStyle/>
          <a:p>
            <a:r>
              <a:rPr lang="en-US" dirty="0"/>
              <a:t>Before Lawrence Justinian can become a full-blown saint, he first has to get past the devil’s advocate</a:t>
            </a:r>
            <a:r>
              <a:rPr lang="en-US" dirty="0" smtClean="0"/>
              <a:t>.</a:t>
            </a:r>
          </a:p>
          <a:p>
            <a:endParaRPr lang="en-US" dirty="0"/>
          </a:p>
          <a:p>
            <a:r>
              <a:rPr lang="en-US" dirty="0" smtClean="0"/>
              <a:t>Pope </a:t>
            </a:r>
            <a:r>
              <a:rPr lang="en-US" dirty="0"/>
              <a:t>Leo X, </a:t>
            </a:r>
            <a:r>
              <a:rPr lang="en-US" dirty="0" smtClean="0"/>
              <a:t>had </a:t>
            </a:r>
            <a:r>
              <a:rPr lang="en-US" dirty="0" smtClean="0"/>
              <a:t>realized </a:t>
            </a:r>
            <a:r>
              <a:rPr lang="en-US" dirty="0"/>
              <a:t>that confirmation bias </a:t>
            </a:r>
            <a:r>
              <a:rPr lang="en-US" dirty="0" smtClean="0"/>
              <a:t>would have </a:t>
            </a:r>
            <a:r>
              <a:rPr lang="en-US" dirty="0" smtClean="0"/>
              <a:t>played </a:t>
            </a:r>
            <a:r>
              <a:rPr lang="en-US" dirty="0"/>
              <a:t>a big role in the decisions made about saints. He comes up with a solution, the </a:t>
            </a:r>
            <a:r>
              <a:rPr lang="en-US" b="1" dirty="0"/>
              <a:t>devil’s advocate</a:t>
            </a:r>
            <a:r>
              <a:rPr lang="en-US" dirty="0"/>
              <a:t>.</a:t>
            </a:r>
          </a:p>
        </p:txBody>
      </p:sp>
    </p:spTree>
    <p:extLst>
      <p:ext uri="{BB962C8B-B14F-4D97-AF65-F5344CB8AC3E}">
        <p14:creationId xmlns:p14="http://schemas.microsoft.com/office/powerpoint/2010/main" val="2046501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6" y="643467"/>
            <a:ext cx="8229600" cy="4525963"/>
          </a:xfrm>
        </p:spPr>
        <p:txBody>
          <a:bodyPr>
            <a:normAutofit lnSpcReduction="10000"/>
          </a:bodyPr>
          <a:lstStyle/>
          <a:p>
            <a:pPr marL="0" indent="0">
              <a:buNone/>
            </a:pPr>
            <a:r>
              <a:rPr lang="en-US" sz="2800" dirty="0"/>
              <a:t>In the early days of the </a:t>
            </a:r>
            <a:r>
              <a:rPr lang="en-US" sz="2800" dirty="0" smtClean="0"/>
              <a:t>church</a:t>
            </a:r>
          </a:p>
          <a:p>
            <a:endParaRPr lang="en-US" sz="2800" dirty="0"/>
          </a:p>
          <a:p>
            <a:r>
              <a:rPr lang="en-US" sz="2800" dirty="0"/>
              <a:t>Saints were made by popular </a:t>
            </a:r>
            <a:r>
              <a:rPr lang="en-US" sz="2800" dirty="0" smtClean="0"/>
              <a:t>acclamation</a:t>
            </a:r>
          </a:p>
          <a:p>
            <a:endParaRPr lang="en-US" sz="2800" dirty="0"/>
          </a:p>
          <a:p>
            <a:r>
              <a:rPr lang="en-US" sz="2800" dirty="0"/>
              <a:t>There were thousands of these local saints listed because of the stories of the miracles they did and the extraordinary virtues that they had</a:t>
            </a:r>
            <a:r>
              <a:rPr lang="en-US" sz="2800" dirty="0" smtClean="0"/>
              <a:t>.</a:t>
            </a:r>
          </a:p>
          <a:p>
            <a:endParaRPr lang="en-US" sz="2800" dirty="0"/>
          </a:p>
          <a:p>
            <a:r>
              <a:rPr lang="en-US" sz="2800" dirty="0"/>
              <a:t>So, </a:t>
            </a:r>
            <a:r>
              <a:rPr lang="en-US" sz="2800" dirty="0" smtClean="0"/>
              <a:t>the </a:t>
            </a:r>
            <a:r>
              <a:rPr lang="en-US" sz="2800" dirty="0"/>
              <a:t>church started a process where they would inquire into the lives of the candidates. </a:t>
            </a:r>
          </a:p>
        </p:txBody>
      </p:sp>
    </p:spTree>
    <p:extLst>
      <p:ext uri="{BB962C8B-B14F-4D97-AF65-F5344CB8AC3E}">
        <p14:creationId xmlns:p14="http://schemas.microsoft.com/office/powerpoint/2010/main" val="1881943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7671"/>
            <a:ext cx="8229600" cy="4525963"/>
          </a:xfrm>
        </p:spPr>
        <p:txBody>
          <a:bodyPr>
            <a:normAutofit/>
          </a:bodyPr>
          <a:lstStyle/>
          <a:p>
            <a:r>
              <a:rPr lang="en-US" sz="2800" dirty="0"/>
              <a:t>The devil’s advocate would try to poke holes in what was being presented. </a:t>
            </a:r>
            <a:endParaRPr lang="en-US" sz="2800" dirty="0" smtClean="0"/>
          </a:p>
          <a:p>
            <a:endParaRPr lang="en-US" sz="2800" dirty="0"/>
          </a:p>
          <a:p>
            <a:r>
              <a:rPr lang="en-US" sz="2800" dirty="0"/>
              <a:t>That back and forth led to many fewer saints</a:t>
            </a:r>
            <a:r>
              <a:rPr lang="en-US" sz="2800" dirty="0" smtClean="0"/>
              <a:t>.</a:t>
            </a:r>
          </a:p>
          <a:p>
            <a:endParaRPr lang="en-US" sz="2800" dirty="0"/>
          </a:p>
          <a:p>
            <a:r>
              <a:rPr lang="en-US" sz="2800" dirty="0"/>
              <a:t>From 1000 AD to 1978 AD, fewer than 450 men and women were canonized.</a:t>
            </a:r>
          </a:p>
        </p:txBody>
      </p:sp>
    </p:spTree>
    <p:extLst>
      <p:ext uri="{BB962C8B-B14F-4D97-AF65-F5344CB8AC3E}">
        <p14:creationId xmlns:p14="http://schemas.microsoft.com/office/powerpoint/2010/main" val="388033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5133"/>
            <a:ext cx="8229600" cy="4525963"/>
          </a:xfrm>
        </p:spPr>
        <p:txBody>
          <a:bodyPr>
            <a:normAutofit/>
          </a:bodyPr>
          <a:lstStyle/>
          <a:p>
            <a:r>
              <a:rPr lang="en-US" sz="2800" dirty="0"/>
              <a:t>The position of devil’s advocate was eventually discontinued, retired in the 1980s by Pope John Paul II</a:t>
            </a:r>
            <a:r>
              <a:rPr lang="en-US" sz="2800" dirty="0" smtClean="0"/>
              <a:t>.</a:t>
            </a:r>
          </a:p>
          <a:p>
            <a:pPr marL="0" indent="0">
              <a:buNone/>
            </a:pPr>
            <a:endParaRPr lang="en-US" sz="2800" dirty="0" smtClean="0"/>
          </a:p>
          <a:p>
            <a:r>
              <a:rPr lang="en-US" sz="2800" dirty="0"/>
              <a:t>What happened as a </a:t>
            </a:r>
            <a:r>
              <a:rPr lang="en-US" sz="2800" dirty="0" smtClean="0"/>
              <a:t>result?</a:t>
            </a:r>
          </a:p>
          <a:p>
            <a:endParaRPr lang="en-US" sz="2800" dirty="0"/>
          </a:p>
          <a:p>
            <a:r>
              <a:rPr lang="en-US" sz="2800" dirty="0"/>
              <a:t>Under the reign of just one pope, Pope John Paul II, over 480 saints were proclaimed.</a:t>
            </a:r>
          </a:p>
        </p:txBody>
      </p:sp>
    </p:spTree>
    <p:extLst>
      <p:ext uri="{BB962C8B-B14F-4D97-AF65-F5344CB8AC3E}">
        <p14:creationId xmlns:p14="http://schemas.microsoft.com/office/powerpoint/2010/main" val="79690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133" y="499533"/>
            <a:ext cx="8229600" cy="626533"/>
          </a:xfrm>
        </p:spPr>
        <p:txBody>
          <a:bodyPr/>
          <a:lstStyle/>
          <a:p>
            <a:pPr marL="0" indent="0" algn="ctr">
              <a:buNone/>
            </a:pPr>
            <a:r>
              <a:rPr lang="en-US" dirty="0" smtClean="0"/>
              <a:t>How are Truths fabricated in Science?</a:t>
            </a:r>
            <a:endParaRPr lang="en-US" dirty="0"/>
          </a:p>
        </p:txBody>
      </p:sp>
      <p:pic>
        <p:nvPicPr>
          <p:cNvPr id="4" name="Picture 3"/>
          <p:cNvPicPr>
            <a:picLocks noChangeAspect="1"/>
          </p:cNvPicPr>
          <p:nvPr/>
        </p:nvPicPr>
        <p:blipFill>
          <a:blip r:embed="rId2"/>
          <a:stretch>
            <a:fillRect/>
          </a:stretch>
        </p:blipFill>
        <p:spPr>
          <a:xfrm>
            <a:off x="262466" y="1839684"/>
            <a:ext cx="2819401" cy="2122715"/>
          </a:xfrm>
          <a:prstGeom prst="rect">
            <a:avLst/>
          </a:prstGeom>
        </p:spPr>
      </p:pic>
      <p:pic>
        <p:nvPicPr>
          <p:cNvPr id="5" name="Picture 4"/>
          <p:cNvPicPr>
            <a:picLocks noChangeAspect="1"/>
          </p:cNvPicPr>
          <p:nvPr/>
        </p:nvPicPr>
        <p:blipFill>
          <a:blip r:embed="rId3"/>
          <a:stretch>
            <a:fillRect/>
          </a:stretch>
        </p:blipFill>
        <p:spPr>
          <a:xfrm>
            <a:off x="5867400" y="1785256"/>
            <a:ext cx="3048000" cy="2177143"/>
          </a:xfrm>
          <a:prstGeom prst="rect">
            <a:avLst/>
          </a:prstGeom>
        </p:spPr>
      </p:pic>
      <p:pic>
        <p:nvPicPr>
          <p:cNvPr id="6" name="Picture 5"/>
          <p:cNvPicPr>
            <a:picLocks noChangeAspect="1"/>
          </p:cNvPicPr>
          <p:nvPr/>
        </p:nvPicPr>
        <p:blipFill>
          <a:blip r:embed="rId4"/>
          <a:stretch>
            <a:fillRect/>
          </a:stretch>
        </p:blipFill>
        <p:spPr>
          <a:xfrm>
            <a:off x="2175933" y="3962399"/>
            <a:ext cx="4605783" cy="2887137"/>
          </a:xfrm>
          <a:prstGeom prst="rect">
            <a:avLst/>
          </a:prstGeom>
        </p:spPr>
      </p:pic>
    </p:spTree>
    <p:extLst>
      <p:ext uri="{BB962C8B-B14F-4D97-AF65-F5344CB8AC3E}">
        <p14:creationId xmlns:p14="http://schemas.microsoft.com/office/powerpoint/2010/main" val="11769698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0038"/>
            <a:ext cx="8229600" cy="1143000"/>
          </a:xfrm>
        </p:spPr>
        <p:txBody>
          <a:bodyPr>
            <a:normAutofit/>
          </a:bodyPr>
          <a:lstStyle/>
          <a:p>
            <a:r>
              <a:rPr lang="en-US" sz="5400" b="1" dirty="0"/>
              <a:t>E</a:t>
            </a:r>
            <a:r>
              <a:rPr lang="en-US" sz="5400" b="1" dirty="0" smtClean="0"/>
              <a:t>ndowment </a:t>
            </a:r>
            <a:r>
              <a:rPr lang="en-US" sz="5400" b="1" dirty="0"/>
              <a:t>effect</a:t>
            </a:r>
            <a:endParaRPr lang="en-US" sz="5400" dirty="0"/>
          </a:p>
        </p:txBody>
      </p:sp>
    </p:spTree>
    <p:extLst>
      <p:ext uri="{BB962C8B-B14F-4D97-AF65-F5344CB8AC3E}">
        <p14:creationId xmlns:p14="http://schemas.microsoft.com/office/powerpoint/2010/main" val="1091364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t>
            </a:r>
            <a:r>
              <a:rPr lang="en-US" b="1" dirty="0" smtClean="0"/>
              <a:t>ndowment </a:t>
            </a:r>
            <a:r>
              <a:rPr lang="en-US" b="1" dirty="0"/>
              <a:t>effect</a:t>
            </a:r>
            <a:endParaRPr lang="en-US" dirty="0"/>
          </a:p>
        </p:txBody>
      </p:sp>
      <p:sp>
        <p:nvSpPr>
          <p:cNvPr id="3" name="Content Placeholder 2"/>
          <p:cNvSpPr>
            <a:spLocks noGrp="1"/>
          </p:cNvSpPr>
          <p:nvPr>
            <p:ph idx="1"/>
          </p:nvPr>
        </p:nvSpPr>
        <p:spPr>
          <a:xfrm>
            <a:off x="457200" y="2190485"/>
            <a:ext cx="8229600" cy="2747964"/>
          </a:xfrm>
        </p:spPr>
        <p:txBody>
          <a:bodyPr/>
          <a:lstStyle/>
          <a:p>
            <a:pPr marL="0" indent="0">
              <a:buNone/>
            </a:pPr>
            <a:r>
              <a:rPr lang="en-US" dirty="0" smtClean="0"/>
              <a:t>The </a:t>
            </a:r>
            <a:r>
              <a:rPr lang="en-US" dirty="0"/>
              <a:t>bias and perception that the personal ownership of an object exceeds any listed market value.</a:t>
            </a:r>
          </a:p>
        </p:txBody>
      </p:sp>
    </p:spTree>
    <p:extLst>
      <p:ext uri="{BB962C8B-B14F-4D97-AF65-F5344CB8AC3E}">
        <p14:creationId xmlns:p14="http://schemas.microsoft.com/office/powerpoint/2010/main" val="3330678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3335"/>
            <a:ext cx="8229600" cy="948266"/>
          </a:xfrm>
        </p:spPr>
        <p:txBody>
          <a:bodyPr/>
          <a:lstStyle/>
          <a:p>
            <a:r>
              <a:rPr lang="en-US" dirty="0" smtClean="0"/>
              <a:t>The Mug study</a:t>
            </a:r>
            <a:endParaRPr lang="en-US" dirty="0"/>
          </a:p>
        </p:txBody>
      </p:sp>
      <p:pic>
        <p:nvPicPr>
          <p:cNvPr id="4" name="Picture 3"/>
          <p:cNvPicPr>
            <a:picLocks noChangeAspect="1"/>
          </p:cNvPicPr>
          <p:nvPr/>
        </p:nvPicPr>
        <p:blipFill>
          <a:blip r:embed="rId2"/>
          <a:stretch>
            <a:fillRect/>
          </a:stretch>
        </p:blipFill>
        <p:spPr>
          <a:xfrm>
            <a:off x="313267" y="1371601"/>
            <a:ext cx="4736498" cy="3052234"/>
          </a:xfrm>
          <a:prstGeom prst="rect">
            <a:avLst/>
          </a:prstGeom>
        </p:spPr>
      </p:pic>
      <p:sp>
        <p:nvSpPr>
          <p:cNvPr id="5" name="TextBox 4"/>
          <p:cNvSpPr txBox="1"/>
          <p:nvPr/>
        </p:nvSpPr>
        <p:spPr>
          <a:xfrm>
            <a:off x="5049765" y="1371600"/>
            <a:ext cx="3823302" cy="4832093"/>
          </a:xfrm>
          <a:prstGeom prst="rect">
            <a:avLst/>
          </a:prstGeom>
          <a:noFill/>
        </p:spPr>
        <p:txBody>
          <a:bodyPr wrap="square" rtlCol="0">
            <a:spAutoFit/>
          </a:bodyPr>
          <a:lstStyle/>
          <a:p>
            <a:r>
              <a:rPr lang="en-US" sz="2800" dirty="0"/>
              <a:t>Results showed that the sellers (who owned the mugs) placed a significantly higher value on the mugs than the buyers did. They were willing to sell a mug for $7.12 while buyers were willing to pay $2.87 (median reservation prices).</a:t>
            </a:r>
          </a:p>
        </p:txBody>
      </p:sp>
    </p:spTree>
    <p:extLst>
      <p:ext uri="{BB962C8B-B14F-4D97-AF65-F5344CB8AC3E}">
        <p14:creationId xmlns:p14="http://schemas.microsoft.com/office/powerpoint/2010/main" val="394258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443" y="369912"/>
            <a:ext cx="8229600" cy="4525963"/>
          </a:xfrm>
        </p:spPr>
        <p:txBody>
          <a:bodyPr>
            <a:normAutofit/>
          </a:bodyPr>
          <a:lstStyle/>
          <a:p>
            <a:pPr marL="0" indent="0">
              <a:buNone/>
            </a:pPr>
            <a:r>
              <a:rPr lang="en-US" sz="2800" dirty="0" smtClean="0"/>
              <a:t>Cognitive Ease</a:t>
            </a:r>
          </a:p>
          <a:p>
            <a:pPr marL="0" indent="0">
              <a:buNone/>
            </a:pPr>
            <a:endParaRPr lang="en-US" sz="2800" dirty="0" smtClean="0"/>
          </a:p>
          <a:p>
            <a:pPr lvl="1"/>
            <a:r>
              <a:rPr lang="en-US" dirty="0" smtClean="0"/>
              <a:t>A measure of how hard your brain is working trying to process a situation.</a:t>
            </a:r>
          </a:p>
          <a:p>
            <a:pPr lvl="1"/>
            <a:endParaRPr lang="en-US" dirty="0" smtClean="0"/>
          </a:p>
          <a:p>
            <a:pPr lvl="1"/>
            <a:r>
              <a:rPr lang="en-US" dirty="0" smtClean="0"/>
              <a:t>It’s measured from “Easy” for when you are scrolling Facebook up and down to “Strained” for when you are solving 14 x 37.</a:t>
            </a:r>
          </a:p>
          <a:p>
            <a:pPr marL="914400" lvl="2" indent="0">
              <a:buNone/>
            </a:pPr>
            <a:endParaRPr lang="en-US" sz="2800" dirty="0" smtClean="0"/>
          </a:p>
          <a:p>
            <a:endParaRPr lang="en-US" sz="2800" dirty="0"/>
          </a:p>
        </p:txBody>
      </p:sp>
    </p:spTree>
    <p:extLst>
      <p:ext uri="{BB962C8B-B14F-4D97-AF65-F5344CB8AC3E}">
        <p14:creationId xmlns:p14="http://schemas.microsoft.com/office/powerpoint/2010/main" val="2300468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6" y="2650067"/>
            <a:ext cx="8229600" cy="1222905"/>
          </a:xfrm>
        </p:spPr>
        <p:txBody>
          <a:bodyPr>
            <a:normAutofit/>
          </a:bodyPr>
          <a:lstStyle/>
          <a:p>
            <a:r>
              <a:rPr lang="en-US" sz="5400" dirty="0" smtClean="0"/>
              <a:t>Loss Aversion</a:t>
            </a:r>
            <a:endParaRPr lang="en-US" sz="5400" dirty="0"/>
          </a:p>
        </p:txBody>
      </p:sp>
    </p:spTree>
    <p:extLst>
      <p:ext uri="{BB962C8B-B14F-4D97-AF65-F5344CB8AC3E}">
        <p14:creationId xmlns:p14="http://schemas.microsoft.com/office/powerpoint/2010/main" val="1417827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575733"/>
            <a:ext cx="8229600" cy="4525963"/>
          </a:xfrm>
        </p:spPr>
        <p:txBody>
          <a:bodyPr>
            <a:normAutofit lnSpcReduction="10000"/>
          </a:bodyPr>
          <a:lstStyle/>
          <a:p>
            <a:pPr marL="0" indent="0">
              <a:buNone/>
            </a:pPr>
            <a:r>
              <a:rPr lang="en-US" dirty="0" smtClean="0"/>
              <a:t>The Coffee Shop experiment</a:t>
            </a:r>
          </a:p>
          <a:p>
            <a:pPr marL="0" indent="0">
              <a:buNone/>
            </a:pPr>
            <a:endParaRPr lang="en-US" dirty="0"/>
          </a:p>
          <a:p>
            <a:pPr marL="0" indent="0">
              <a:buNone/>
            </a:pPr>
            <a:r>
              <a:rPr lang="en-US" dirty="0" smtClean="0"/>
              <a:t>Which scenario is more likely to trigger a change in attitude?</a:t>
            </a:r>
          </a:p>
          <a:p>
            <a:pPr marL="0" indent="0">
              <a:buNone/>
            </a:pPr>
            <a:endParaRPr lang="en-US" dirty="0"/>
          </a:p>
          <a:p>
            <a:pPr marL="0" indent="0">
              <a:buNone/>
            </a:pPr>
            <a:r>
              <a:rPr lang="en-US" dirty="0" smtClean="0"/>
              <a:t>1- Losing 1 dollar</a:t>
            </a:r>
          </a:p>
          <a:p>
            <a:pPr marL="0" indent="0">
              <a:buNone/>
            </a:pPr>
            <a:endParaRPr lang="en-US" dirty="0"/>
          </a:p>
          <a:p>
            <a:pPr marL="0" indent="0">
              <a:buNone/>
            </a:pPr>
            <a:r>
              <a:rPr lang="en-US" dirty="0" smtClean="0"/>
              <a:t>2- Gaining 1 dollar</a:t>
            </a:r>
          </a:p>
          <a:p>
            <a:endParaRPr lang="en-US" dirty="0"/>
          </a:p>
        </p:txBody>
      </p:sp>
      <p:pic>
        <p:nvPicPr>
          <p:cNvPr id="4" name="Picture 3"/>
          <p:cNvPicPr>
            <a:picLocks noChangeAspect="1"/>
          </p:cNvPicPr>
          <p:nvPr/>
        </p:nvPicPr>
        <p:blipFill>
          <a:blip r:embed="rId2"/>
          <a:stretch>
            <a:fillRect/>
          </a:stretch>
        </p:blipFill>
        <p:spPr>
          <a:xfrm>
            <a:off x="3899626" y="2641599"/>
            <a:ext cx="5244374" cy="3672086"/>
          </a:xfrm>
          <a:prstGeom prst="rect">
            <a:avLst/>
          </a:prstGeom>
        </p:spPr>
      </p:pic>
    </p:spTree>
    <p:extLst>
      <p:ext uri="{BB962C8B-B14F-4D97-AF65-F5344CB8AC3E}">
        <p14:creationId xmlns:p14="http://schemas.microsoft.com/office/powerpoint/2010/main" val="449088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762010"/>
            <a:ext cx="8636000" cy="4525963"/>
          </a:xfrm>
        </p:spPr>
        <p:txBody>
          <a:bodyPr>
            <a:normAutofit lnSpcReduction="10000"/>
          </a:bodyPr>
          <a:lstStyle/>
          <a:p>
            <a:pPr marL="0" indent="0" algn="ctr">
              <a:buNone/>
            </a:pPr>
            <a:r>
              <a:rPr lang="en-US" dirty="0" smtClean="0"/>
              <a:t> The Medical error case</a:t>
            </a:r>
          </a:p>
          <a:p>
            <a:pPr marL="0" indent="0">
              <a:buNone/>
            </a:pPr>
            <a:endParaRPr lang="en-US" dirty="0" smtClean="0"/>
          </a:p>
          <a:p>
            <a:pPr marL="0" indent="0">
              <a:buNone/>
            </a:pPr>
            <a:endParaRPr lang="en-US" dirty="0"/>
          </a:p>
          <a:p>
            <a:pPr marL="0" indent="0">
              <a:buNone/>
            </a:pPr>
            <a:r>
              <a:rPr lang="en-US" dirty="0" smtClean="0"/>
              <a:t>Why spend 14 year and </a:t>
            </a:r>
          </a:p>
          <a:p>
            <a:pPr marL="0" indent="0">
              <a:buNone/>
            </a:pPr>
            <a:r>
              <a:rPr lang="en-US" dirty="0" smtClean="0"/>
              <a:t>+100.000 dollars to </a:t>
            </a:r>
          </a:p>
          <a:p>
            <a:pPr marL="0" indent="0">
              <a:buNone/>
            </a:pPr>
            <a:r>
              <a:rPr lang="en-US" dirty="0" smtClean="0"/>
              <a:t>prevent paying 15 000 </a:t>
            </a:r>
          </a:p>
          <a:p>
            <a:pPr marL="0" indent="0">
              <a:buNone/>
            </a:pPr>
            <a:r>
              <a:rPr lang="en-US" dirty="0" smtClean="0"/>
              <a:t>in compensation and </a:t>
            </a:r>
          </a:p>
          <a:p>
            <a:pPr marL="0" indent="0">
              <a:buNone/>
            </a:pPr>
            <a:r>
              <a:rPr lang="en-US" dirty="0" smtClean="0"/>
              <a:t>releasing a public apology? </a:t>
            </a:r>
            <a:endParaRPr lang="en-US" dirty="0"/>
          </a:p>
        </p:txBody>
      </p:sp>
      <p:pic>
        <p:nvPicPr>
          <p:cNvPr id="4" name="Picture 3"/>
          <p:cNvPicPr>
            <a:picLocks noChangeAspect="1"/>
          </p:cNvPicPr>
          <p:nvPr/>
        </p:nvPicPr>
        <p:blipFill>
          <a:blip r:embed="rId2"/>
          <a:stretch>
            <a:fillRect/>
          </a:stretch>
        </p:blipFill>
        <p:spPr>
          <a:xfrm>
            <a:off x="5088467" y="1698106"/>
            <a:ext cx="3589867" cy="3589867"/>
          </a:xfrm>
          <a:prstGeom prst="rect">
            <a:avLst/>
          </a:prstGeom>
        </p:spPr>
      </p:pic>
    </p:spTree>
    <p:extLst>
      <p:ext uri="{BB962C8B-B14F-4D97-AF65-F5344CB8AC3E}">
        <p14:creationId xmlns:p14="http://schemas.microsoft.com/office/powerpoint/2010/main" val="1662447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7400"/>
            <a:ext cx="8229600" cy="1566333"/>
          </a:xfrm>
        </p:spPr>
        <p:txBody>
          <a:bodyPr/>
          <a:lstStyle/>
          <a:p>
            <a:pPr marL="0" indent="0">
              <a:buNone/>
            </a:pPr>
            <a:r>
              <a:rPr lang="en-US" dirty="0" smtClean="0"/>
              <a:t>In science, what happens when we combine Endowment effect and Loss aversion?</a:t>
            </a:r>
            <a:endParaRPr lang="en-US" dirty="0"/>
          </a:p>
        </p:txBody>
      </p:sp>
      <p:pic>
        <p:nvPicPr>
          <p:cNvPr id="4" name="Picture 3"/>
          <p:cNvPicPr>
            <a:picLocks noChangeAspect="1"/>
          </p:cNvPicPr>
          <p:nvPr/>
        </p:nvPicPr>
        <p:blipFill>
          <a:blip r:embed="rId2"/>
          <a:stretch>
            <a:fillRect/>
          </a:stretch>
        </p:blipFill>
        <p:spPr>
          <a:xfrm>
            <a:off x="1879600" y="2184294"/>
            <a:ext cx="5486400" cy="4123372"/>
          </a:xfrm>
          <a:prstGeom prst="rect">
            <a:avLst/>
          </a:prstGeom>
        </p:spPr>
      </p:pic>
    </p:spTree>
    <p:extLst>
      <p:ext uri="{BB962C8B-B14F-4D97-AF65-F5344CB8AC3E}">
        <p14:creationId xmlns:p14="http://schemas.microsoft.com/office/powerpoint/2010/main" val="1342498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9171"/>
            <a:ext cx="8229600" cy="1143000"/>
          </a:xfrm>
        </p:spPr>
        <p:txBody>
          <a:bodyPr>
            <a:normAutofit/>
          </a:bodyPr>
          <a:lstStyle/>
          <a:p>
            <a:r>
              <a:rPr lang="en-US" sz="5400" dirty="0" smtClean="0"/>
              <a:t>Randomness </a:t>
            </a:r>
            <a:endParaRPr lang="en-US" sz="5400" dirty="0"/>
          </a:p>
        </p:txBody>
      </p:sp>
    </p:spTree>
    <p:extLst>
      <p:ext uri="{BB962C8B-B14F-4D97-AF65-F5344CB8AC3E}">
        <p14:creationId xmlns:p14="http://schemas.microsoft.com/office/powerpoint/2010/main" val="186527251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838"/>
            <a:ext cx="8229600" cy="1143000"/>
          </a:xfrm>
        </p:spPr>
        <p:txBody>
          <a:bodyPr/>
          <a:lstStyle/>
          <a:p>
            <a:r>
              <a:rPr lang="en-US" dirty="0" smtClean="0"/>
              <a:t>What is randomness?</a:t>
            </a:r>
            <a:endParaRPr lang="en-US" dirty="0"/>
          </a:p>
        </p:txBody>
      </p:sp>
      <p:sp>
        <p:nvSpPr>
          <p:cNvPr id="3" name="Content Placeholder 2"/>
          <p:cNvSpPr>
            <a:spLocks noGrp="1"/>
          </p:cNvSpPr>
          <p:nvPr>
            <p:ph idx="1"/>
          </p:nvPr>
        </p:nvSpPr>
        <p:spPr>
          <a:xfrm>
            <a:off x="457200" y="2853266"/>
            <a:ext cx="8509000" cy="1871133"/>
          </a:xfrm>
        </p:spPr>
        <p:txBody>
          <a:bodyPr>
            <a:normAutofit/>
          </a:bodyPr>
          <a:lstStyle/>
          <a:p>
            <a:pPr marL="0" indent="0">
              <a:buNone/>
            </a:pPr>
            <a:r>
              <a:rPr lang="en-US" sz="2800" dirty="0"/>
              <a:t>Randomness is the lack of pattern </a:t>
            </a:r>
            <a:r>
              <a:rPr lang="en-US" sz="2800" dirty="0" smtClean="0"/>
              <a:t>or predictability </a:t>
            </a:r>
            <a:r>
              <a:rPr lang="en-US" sz="2800" dirty="0"/>
              <a:t>in events.</a:t>
            </a:r>
          </a:p>
        </p:txBody>
      </p:sp>
    </p:spTree>
    <p:extLst>
      <p:ext uri="{BB962C8B-B14F-4D97-AF65-F5344CB8AC3E}">
        <p14:creationId xmlns:p14="http://schemas.microsoft.com/office/powerpoint/2010/main" val="187725836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933" y="1007542"/>
            <a:ext cx="8229600" cy="4525963"/>
          </a:xfrm>
        </p:spPr>
        <p:txBody>
          <a:bodyPr/>
          <a:lstStyle/>
          <a:p>
            <a:r>
              <a:rPr lang="en-US" dirty="0"/>
              <a:t>The Head and Tail experiment</a:t>
            </a:r>
          </a:p>
          <a:p>
            <a:endParaRPr lang="en-US" dirty="0" smtClean="0"/>
          </a:p>
          <a:p>
            <a:r>
              <a:rPr lang="en-US" dirty="0" smtClean="0"/>
              <a:t>The </a:t>
            </a:r>
            <a:r>
              <a:rPr lang="en-US" dirty="0" err="1" smtClean="0"/>
              <a:t>Ipod</a:t>
            </a:r>
            <a:r>
              <a:rPr lang="en-US" dirty="0" smtClean="0"/>
              <a:t> problem</a:t>
            </a:r>
          </a:p>
          <a:p>
            <a:endParaRPr lang="en-US" dirty="0"/>
          </a:p>
          <a:p>
            <a:r>
              <a:rPr lang="en-US" dirty="0" smtClean="0"/>
              <a:t>All possibilities are Equally Likely</a:t>
            </a:r>
          </a:p>
          <a:p>
            <a:pPr marL="0" indent="0">
              <a:buNone/>
            </a:pPr>
            <a:endParaRPr lang="en-US" dirty="0"/>
          </a:p>
        </p:txBody>
      </p:sp>
    </p:spTree>
    <p:extLst>
      <p:ext uri="{BB962C8B-B14F-4D97-AF65-F5344CB8AC3E}">
        <p14:creationId xmlns:p14="http://schemas.microsoft.com/office/powerpoint/2010/main" val="19431088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4525963"/>
          </a:xfrm>
        </p:spPr>
        <p:txBody>
          <a:bodyPr>
            <a:normAutofit/>
          </a:bodyPr>
          <a:lstStyle/>
          <a:p>
            <a:pPr marL="0" indent="0">
              <a:buNone/>
            </a:pPr>
            <a:r>
              <a:rPr lang="en-US" sz="2800" b="1" dirty="0" err="1"/>
              <a:t>Pareidolia</a:t>
            </a:r>
            <a:r>
              <a:rPr lang="en-US" sz="2800" dirty="0"/>
              <a:t> </a:t>
            </a:r>
            <a:r>
              <a:rPr lang="en-US" sz="2800" dirty="0" smtClean="0"/>
              <a:t>is </a:t>
            </a:r>
            <a:r>
              <a:rPr lang="en-US" sz="2800" dirty="0"/>
              <a:t>the tendency to interpret a vague stimulus as something known to the observer, such as seeing shapes in clouds, seeing faces in inanimate objects or abstract patterns, or hearing hidden messages in music.</a:t>
            </a:r>
          </a:p>
        </p:txBody>
      </p:sp>
      <p:pic>
        <p:nvPicPr>
          <p:cNvPr id="4" name="Picture 3"/>
          <p:cNvPicPr>
            <a:picLocks noChangeAspect="1"/>
          </p:cNvPicPr>
          <p:nvPr/>
        </p:nvPicPr>
        <p:blipFill>
          <a:blip r:embed="rId2"/>
          <a:stretch>
            <a:fillRect/>
          </a:stretch>
        </p:blipFill>
        <p:spPr>
          <a:xfrm>
            <a:off x="203200" y="2997200"/>
            <a:ext cx="2574215" cy="2451100"/>
          </a:xfrm>
          <a:prstGeom prst="rect">
            <a:avLst/>
          </a:prstGeom>
        </p:spPr>
      </p:pic>
      <p:pic>
        <p:nvPicPr>
          <p:cNvPr id="5" name="Picture 4"/>
          <p:cNvPicPr>
            <a:picLocks noChangeAspect="1"/>
          </p:cNvPicPr>
          <p:nvPr/>
        </p:nvPicPr>
        <p:blipFill>
          <a:blip r:embed="rId3"/>
          <a:stretch>
            <a:fillRect/>
          </a:stretch>
        </p:blipFill>
        <p:spPr>
          <a:xfrm>
            <a:off x="3488619" y="2443736"/>
            <a:ext cx="2607382" cy="1735094"/>
          </a:xfrm>
          <a:prstGeom prst="rect">
            <a:avLst/>
          </a:prstGeom>
        </p:spPr>
      </p:pic>
      <p:pic>
        <p:nvPicPr>
          <p:cNvPr id="6" name="Picture 5"/>
          <p:cNvPicPr>
            <a:picLocks noChangeAspect="1"/>
          </p:cNvPicPr>
          <p:nvPr/>
        </p:nvPicPr>
        <p:blipFill>
          <a:blip r:embed="rId4"/>
          <a:stretch>
            <a:fillRect/>
          </a:stretch>
        </p:blipFill>
        <p:spPr>
          <a:xfrm>
            <a:off x="6816903" y="3128960"/>
            <a:ext cx="1996897" cy="2252140"/>
          </a:xfrm>
          <a:prstGeom prst="rect">
            <a:avLst/>
          </a:prstGeom>
        </p:spPr>
      </p:pic>
      <p:pic>
        <p:nvPicPr>
          <p:cNvPr id="7" name="Picture 6"/>
          <p:cNvPicPr>
            <a:picLocks noChangeAspect="1"/>
          </p:cNvPicPr>
          <p:nvPr/>
        </p:nvPicPr>
        <p:blipFill>
          <a:blip r:embed="rId5"/>
          <a:stretch>
            <a:fillRect/>
          </a:stretch>
        </p:blipFill>
        <p:spPr>
          <a:xfrm>
            <a:off x="3149600" y="4322233"/>
            <a:ext cx="3340100" cy="2425700"/>
          </a:xfrm>
          <a:prstGeom prst="rect">
            <a:avLst/>
          </a:prstGeom>
        </p:spPr>
      </p:pic>
    </p:spTree>
    <p:extLst>
      <p:ext uri="{BB962C8B-B14F-4D97-AF65-F5344CB8AC3E}">
        <p14:creationId xmlns:p14="http://schemas.microsoft.com/office/powerpoint/2010/main" val="260531887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399"/>
            <a:ext cx="8229600" cy="4525963"/>
          </a:xfrm>
        </p:spPr>
        <p:txBody>
          <a:bodyPr>
            <a:normAutofit/>
          </a:bodyPr>
          <a:lstStyle/>
          <a:p>
            <a:pPr marL="0" indent="0">
              <a:buNone/>
            </a:pPr>
            <a:r>
              <a:rPr lang="en-US" sz="2800" dirty="0" smtClean="0"/>
              <a:t>We </a:t>
            </a:r>
            <a:r>
              <a:rPr lang="en-US" sz="2800" dirty="0"/>
              <a:t>can do things when we find order. Our job is to find the order in the world and take advantage of it, and so evolution has built this machinery to do just that</a:t>
            </a:r>
            <a:r>
              <a:rPr lang="en-US" sz="2800" dirty="0" smtClean="0"/>
              <a:t>.</a:t>
            </a:r>
          </a:p>
          <a:p>
            <a:pPr marL="0" indent="0">
              <a:buNone/>
            </a:pPr>
            <a:endParaRPr lang="en-US" sz="2800" dirty="0"/>
          </a:p>
          <a:p>
            <a:pPr marL="0" indent="0">
              <a:buNone/>
            </a:pPr>
            <a:r>
              <a:rPr lang="en-US" sz="2800" dirty="0" smtClean="0"/>
              <a:t>One must be careful in order not to try forcefully find order and patterns in seemly random data.</a:t>
            </a:r>
          </a:p>
          <a:p>
            <a:pPr marL="0" indent="0">
              <a:buNone/>
            </a:pPr>
            <a:endParaRPr lang="en-US" sz="2800" dirty="0"/>
          </a:p>
          <a:p>
            <a:pPr marL="0" indent="0">
              <a:buNone/>
            </a:pPr>
            <a:r>
              <a:rPr lang="en-US" sz="2800" dirty="0" smtClean="0"/>
              <a:t>We must avoid applying our own bias in our analysis.</a:t>
            </a:r>
            <a:endParaRPr lang="en-US" sz="2800" dirty="0"/>
          </a:p>
        </p:txBody>
      </p:sp>
    </p:spTree>
    <p:extLst>
      <p:ext uri="{BB962C8B-B14F-4D97-AF65-F5344CB8AC3E}">
        <p14:creationId xmlns:p14="http://schemas.microsoft.com/office/powerpoint/2010/main" val="1596080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9905"/>
            <a:ext cx="8229600" cy="1143000"/>
          </a:xfrm>
        </p:spPr>
        <p:txBody>
          <a:bodyPr>
            <a:normAutofit/>
          </a:bodyPr>
          <a:lstStyle/>
          <a:p>
            <a:r>
              <a:rPr lang="en-US" sz="5400" dirty="0" smtClean="0"/>
              <a:t>Hindsight Bias</a:t>
            </a:r>
            <a:endParaRPr lang="en-US" sz="5400" dirty="0"/>
          </a:p>
        </p:txBody>
      </p:sp>
    </p:spTree>
    <p:extLst>
      <p:ext uri="{BB962C8B-B14F-4D97-AF65-F5344CB8AC3E}">
        <p14:creationId xmlns:p14="http://schemas.microsoft.com/office/powerpoint/2010/main" val="323334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722" y="436070"/>
            <a:ext cx="8229600" cy="5792960"/>
          </a:xfrm>
        </p:spPr>
        <p:txBody>
          <a:bodyPr>
            <a:noAutofit/>
          </a:bodyPr>
          <a:lstStyle/>
          <a:p>
            <a:pPr marL="0" indent="0">
              <a:buNone/>
            </a:pPr>
            <a:r>
              <a:rPr lang="en-US" sz="2800" dirty="0" smtClean="0"/>
              <a:t>Cognitive Strain</a:t>
            </a:r>
          </a:p>
          <a:p>
            <a:pPr marL="0" indent="0">
              <a:buNone/>
            </a:pPr>
            <a:endParaRPr lang="en-US" sz="2800" dirty="0" smtClean="0"/>
          </a:p>
          <a:p>
            <a:pPr lvl="1"/>
            <a:r>
              <a:rPr lang="en-US" dirty="0" smtClean="0"/>
              <a:t>Is the opposite of Cognitive easy</a:t>
            </a:r>
          </a:p>
          <a:p>
            <a:pPr lvl="1">
              <a:lnSpc>
                <a:spcPct val="50000"/>
              </a:lnSpc>
            </a:pPr>
            <a:endParaRPr lang="en-US" dirty="0" smtClean="0"/>
          </a:p>
          <a:p>
            <a:pPr lvl="1"/>
            <a:r>
              <a:rPr lang="en-US" dirty="0" smtClean="0"/>
              <a:t>Is the actual effort necessary to fully understand something</a:t>
            </a:r>
          </a:p>
          <a:p>
            <a:pPr lvl="1">
              <a:lnSpc>
                <a:spcPct val="50000"/>
              </a:lnSpc>
            </a:pPr>
            <a:endParaRPr lang="en-US" dirty="0" smtClean="0"/>
          </a:p>
          <a:p>
            <a:pPr lvl="1"/>
            <a:r>
              <a:rPr lang="en-US" dirty="0" smtClean="0"/>
              <a:t>Requires a large amount of energy from the brain</a:t>
            </a:r>
          </a:p>
          <a:p>
            <a:pPr lvl="1">
              <a:lnSpc>
                <a:spcPct val="50000"/>
              </a:lnSpc>
            </a:pPr>
            <a:endParaRPr lang="en-US" dirty="0" smtClean="0"/>
          </a:p>
          <a:p>
            <a:pPr lvl="1"/>
            <a:r>
              <a:rPr lang="en-US" dirty="0" smtClean="0"/>
              <a:t>Is associated with grumpiness or seriousness</a:t>
            </a:r>
          </a:p>
          <a:p>
            <a:pPr lvl="2"/>
            <a:r>
              <a:rPr lang="en-US" dirty="0" smtClean="0"/>
              <a:t>Scientists tend be serious or suspicious of everything, which may be a requisite to develop a critical mind.</a:t>
            </a:r>
          </a:p>
        </p:txBody>
      </p:sp>
    </p:spTree>
    <p:extLst>
      <p:ext uri="{BB962C8B-B14F-4D97-AF65-F5344CB8AC3E}">
        <p14:creationId xmlns:p14="http://schemas.microsoft.com/office/powerpoint/2010/main" val="1872155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2302934"/>
            <a:ext cx="8229600" cy="2353733"/>
          </a:xfrm>
        </p:spPr>
        <p:txBody>
          <a:bodyPr>
            <a:normAutofit/>
          </a:bodyPr>
          <a:lstStyle/>
          <a:p>
            <a:pPr marL="0" indent="0">
              <a:buNone/>
            </a:pPr>
            <a:r>
              <a:rPr lang="en-US" sz="2800" dirty="0" smtClean="0"/>
              <a:t>Also </a:t>
            </a:r>
            <a:r>
              <a:rPr lang="en-US" sz="2800" dirty="0"/>
              <a:t>known as the </a:t>
            </a:r>
            <a:r>
              <a:rPr lang="en-US" sz="2800" b="1" dirty="0"/>
              <a:t>knew-it-all-along </a:t>
            </a:r>
            <a:r>
              <a:rPr lang="en-US" sz="2800" b="1" dirty="0" smtClean="0"/>
              <a:t>phenomenon</a:t>
            </a:r>
            <a:r>
              <a:rPr lang="en-US" sz="2800" dirty="0" smtClean="0"/>
              <a:t> </a:t>
            </a:r>
            <a:r>
              <a:rPr lang="en-US" sz="2800" dirty="0"/>
              <a:t>or </a:t>
            </a:r>
            <a:r>
              <a:rPr lang="en-US" sz="2800" b="1" dirty="0"/>
              <a:t>creeping determinism</a:t>
            </a:r>
            <a:r>
              <a:rPr lang="en-US" sz="2800" dirty="0" smtClean="0"/>
              <a:t>, </a:t>
            </a:r>
            <a:r>
              <a:rPr lang="en-US" sz="2800" dirty="0"/>
              <a:t>refers to the common tendency for people to perceive events that have already occurred as having been more predictable than they actually were before the events took </a:t>
            </a:r>
            <a:r>
              <a:rPr lang="en-US" sz="2800" dirty="0" smtClean="0"/>
              <a:t>place.</a:t>
            </a:r>
            <a:endParaRPr lang="en-US" sz="2800" dirty="0"/>
          </a:p>
        </p:txBody>
      </p:sp>
      <p:sp>
        <p:nvSpPr>
          <p:cNvPr id="4" name="Content Placeholder 2"/>
          <p:cNvSpPr txBox="1">
            <a:spLocks/>
          </p:cNvSpPr>
          <p:nvPr/>
        </p:nvSpPr>
        <p:spPr>
          <a:xfrm>
            <a:off x="457200" y="338667"/>
            <a:ext cx="8229600" cy="8805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000" dirty="0" smtClean="0"/>
              <a:t>Hindsight Bias</a:t>
            </a:r>
            <a:endParaRPr lang="en-US" sz="4000" dirty="0"/>
          </a:p>
        </p:txBody>
      </p:sp>
    </p:spTree>
    <p:extLst>
      <p:ext uri="{BB962C8B-B14F-4D97-AF65-F5344CB8AC3E}">
        <p14:creationId xmlns:p14="http://schemas.microsoft.com/office/powerpoint/2010/main" val="2668702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6467"/>
            <a:ext cx="8229600" cy="4525963"/>
          </a:xfrm>
        </p:spPr>
        <p:txBody>
          <a:bodyPr>
            <a:normAutofit/>
          </a:bodyPr>
          <a:lstStyle/>
          <a:p>
            <a:r>
              <a:rPr lang="en-US" sz="2800" dirty="0" smtClean="0"/>
              <a:t>It changes how we perceive past events</a:t>
            </a:r>
          </a:p>
          <a:p>
            <a:pPr marL="0" indent="0">
              <a:buNone/>
            </a:pPr>
            <a:r>
              <a:rPr lang="en-US" sz="2800" dirty="0"/>
              <a:t>	</a:t>
            </a:r>
            <a:r>
              <a:rPr lang="en-US" sz="2800" dirty="0" smtClean="0"/>
              <a:t>- Drunk drive</a:t>
            </a:r>
          </a:p>
          <a:p>
            <a:pPr marL="0" indent="0">
              <a:buNone/>
            </a:pPr>
            <a:endParaRPr lang="en-US" sz="2800" dirty="0"/>
          </a:p>
          <a:p>
            <a:r>
              <a:rPr lang="en-US" sz="2800" dirty="0" smtClean="0"/>
              <a:t>We </a:t>
            </a:r>
            <a:r>
              <a:rPr lang="en-US" sz="2800" dirty="0"/>
              <a:t>build a narrative and we selectively choose different details to make sense of the event now that we know about it</a:t>
            </a:r>
            <a:r>
              <a:rPr lang="en-US" sz="2800" dirty="0" smtClean="0"/>
              <a:t>.</a:t>
            </a:r>
          </a:p>
          <a:p>
            <a:endParaRPr lang="en-US" sz="2800" dirty="0"/>
          </a:p>
          <a:p>
            <a:endParaRPr lang="en-US" sz="2800" dirty="0"/>
          </a:p>
        </p:txBody>
      </p:sp>
      <p:pic>
        <p:nvPicPr>
          <p:cNvPr id="4" name="Picture 3"/>
          <p:cNvPicPr>
            <a:picLocks noChangeAspect="1"/>
          </p:cNvPicPr>
          <p:nvPr/>
        </p:nvPicPr>
        <p:blipFill>
          <a:blip r:embed="rId2"/>
          <a:stretch>
            <a:fillRect/>
          </a:stretch>
        </p:blipFill>
        <p:spPr>
          <a:xfrm>
            <a:off x="3945466" y="3242733"/>
            <a:ext cx="5076947" cy="3301999"/>
          </a:xfrm>
          <a:prstGeom prst="rect">
            <a:avLst/>
          </a:prstGeom>
        </p:spPr>
      </p:pic>
    </p:spTree>
    <p:extLst>
      <p:ext uri="{BB962C8B-B14F-4D97-AF65-F5344CB8AC3E}">
        <p14:creationId xmlns:p14="http://schemas.microsoft.com/office/powerpoint/2010/main" val="1016284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7" y="2721504"/>
            <a:ext cx="8229600" cy="1143000"/>
          </a:xfrm>
        </p:spPr>
        <p:txBody>
          <a:bodyPr>
            <a:normAutofit/>
          </a:bodyPr>
          <a:lstStyle/>
          <a:p>
            <a:r>
              <a:rPr lang="en-US" sz="5400" dirty="0" smtClean="0"/>
              <a:t>Fighting Biases</a:t>
            </a:r>
            <a:endParaRPr lang="en-US" sz="5400" dirty="0"/>
          </a:p>
        </p:txBody>
      </p:sp>
    </p:spTree>
    <p:extLst>
      <p:ext uri="{BB962C8B-B14F-4D97-AF65-F5344CB8AC3E}">
        <p14:creationId xmlns:p14="http://schemas.microsoft.com/office/powerpoint/2010/main" val="320356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6" name="TextBox 5"/>
          <p:cNvSpPr txBox="1"/>
          <p:nvPr/>
        </p:nvSpPr>
        <p:spPr>
          <a:xfrm>
            <a:off x="313267" y="1219200"/>
            <a:ext cx="6180666" cy="3539430"/>
          </a:xfrm>
          <a:prstGeom prst="rect">
            <a:avLst/>
          </a:prstGeom>
          <a:noFill/>
        </p:spPr>
        <p:txBody>
          <a:bodyPr wrap="square" rtlCol="0">
            <a:spAutoFit/>
          </a:bodyPr>
          <a:lstStyle/>
          <a:p>
            <a:r>
              <a:rPr lang="en-US" sz="3200" dirty="0" smtClean="0"/>
              <a:t>Meet </a:t>
            </a:r>
            <a:r>
              <a:rPr lang="en-US" sz="3200" dirty="0" err="1" smtClean="0"/>
              <a:t>Tet</a:t>
            </a:r>
            <a:r>
              <a:rPr lang="en-US" sz="3200" dirty="0" err="1" smtClean="0"/>
              <a:t>ê</a:t>
            </a:r>
            <a:r>
              <a:rPr lang="en-US" sz="3200" dirty="0" smtClean="0"/>
              <a:t>, she has a story to tell us</a:t>
            </a:r>
            <a:endParaRPr lang="en-US" sz="3200" dirty="0" smtClean="0"/>
          </a:p>
          <a:p>
            <a:endParaRPr lang="en-US" sz="3200" dirty="0" smtClean="0"/>
          </a:p>
          <a:p>
            <a:endParaRPr lang="en-US" sz="3200" dirty="0">
              <a:solidFill>
                <a:schemeClr val="accent4">
                  <a:lumMod val="50000"/>
                </a:schemeClr>
              </a:solidFill>
            </a:endParaRPr>
          </a:p>
          <a:p>
            <a:r>
              <a:rPr lang="en-US" sz="3200" dirty="0" smtClean="0">
                <a:solidFill>
                  <a:schemeClr val="accent4">
                    <a:lumMod val="75000"/>
                  </a:schemeClr>
                </a:solidFill>
              </a:rPr>
              <a:t>Last week I met this guy, so beautiful, intelligent, romantic. </a:t>
            </a:r>
          </a:p>
          <a:p>
            <a:endParaRPr lang="en-US" sz="3200" dirty="0">
              <a:solidFill>
                <a:schemeClr val="accent4">
                  <a:lumMod val="75000"/>
                </a:schemeClr>
              </a:solidFill>
            </a:endParaRPr>
          </a:p>
          <a:p>
            <a:r>
              <a:rPr lang="en-US" sz="3200" dirty="0" smtClean="0">
                <a:solidFill>
                  <a:schemeClr val="accent4">
                    <a:lumMod val="75000"/>
                  </a:schemeClr>
                </a:solidFill>
              </a:rPr>
              <a:t>We have so much in common...</a:t>
            </a:r>
            <a:endParaRPr lang="en-US" sz="3200" dirty="0">
              <a:solidFill>
                <a:schemeClr val="accent4">
                  <a:lumMod val="75000"/>
                </a:schemeClr>
              </a:solidFill>
            </a:endParaRPr>
          </a:p>
        </p:txBody>
      </p:sp>
    </p:spTree>
    <p:extLst>
      <p:ext uri="{BB962C8B-B14F-4D97-AF65-F5344CB8AC3E}">
        <p14:creationId xmlns:p14="http://schemas.microsoft.com/office/powerpoint/2010/main" val="41655165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6" name="TextBox 5"/>
          <p:cNvSpPr txBox="1"/>
          <p:nvPr/>
        </p:nvSpPr>
        <p:spPr>
          <a:xfrm>
            <a:off x="381000" y="1303868"/>
            <a:ext cx="5935133" cy="2062103"/>
          </a:xfrm>
          <a:prstGeom prst="rect">
            <a:avLst/>
          </a:prstGeom>
          <a:noFill/>
        </p:spPr>
        <p:txBody>
          <a:bodyPr wrap="square" rtlCol="0">
            <a:spAutoFit/>
          </a:bodyPr>
          <a:lstStyle/>
          <a:p>
            <a:r>
              <a:rPr lang="en-US" sz="3200" dirty="0" smtClean="0"/>
              <a:t>But </a:t>
            </a:r>
            <a:r>
              <a:rPr lang="en-US" sz="3200" dirty="0" err="1" smtClean="0"/>
              <a:t>Tet</a:t>
            </a:r>
            <a:r>
              <a:rPr lang="en-US" sz="3200" dirty="0" err="1" smtClean="0"/>
              <a:t>ê</a:t>
            </a:r>
            <a:r>
              <a:rPr lang="en-US" sz="3200" dirty="0"/>
              <a:t> </a:t>
            </a:r>
            <a:r>
              <a:rPr lang="en-US" sz="3200" dirty="0" smtClean="0"/>
              <a:t>there is nothing about him that is bad?</a:t>
            </a:r>
            <a:endParaRPr lang="en-US" sz="3200" dirty="0" smtClean="0"/>
          </a:p>
          <a:p>
            <a:endParaRPr lang="en-US" sz="3200" dirty="0" smtClean="0"/>
          </a:p>
          <a:p>
            <a:r>
              <a:rPr lang="en-US" sz="3200" dirty="0" smtClean="0">
                <a:solidFill>
                  <a:srgbClr val="604A7B"/>
                </a:solidFill>
              </a:rPr>
              <a:t>OH No!!! He is perfect!!!</a:t>
            </a:r>
            <a:endParaRPr lang="en-US" sz="3200" dirty="0">
              <a:solidFill>
                <a:srgbClr val="604A7B"/>
              </a:solidFill>
            </a:endParaRPr>
          </a:p>
        </p:txBody>
      </p:sp>
      <p:sp>
        <p:nvSpPr>
          <p:cNvPr id="7" name="TextBox 6"/>
          <p:cNvSpPr txBox="1"/>
          <p:nvPr/>
        </p:nvSpPr>
        <p:spPr>
          <a:xfrm>
            <a:off x="381000" y="4157132"/>
            <a:ext cx="5969000" cy="1323439"/>
          </a:xfrm>
          <a:prstGeom prst="rect">
            <a:avLst/>
          </a:prstGeom>
          <a:noFill/>
        </p:spPr>
        <p:txBody>
          <a:bodyPr wrap="square" rtlCol="0">
            <a:spAutoFit/>
          </a:bodyPr>
          <a:lstStyle/>
          <a:p>
            <a:r>
              <a:rPr lang="en-US" sz="2000" dirty="0" smtClean="0">
                <a:solidFill>
                  <a:srgbClr val="FF0000"/>
                </a:solidFill>
              </a:rPr>
              <a:t>Confirmation Bias.</a:t>
            </a:r>
            <a:br>
              <a:rPr lang="en-US" sz="2000" dirty="0" smtClean="0">
                <a:solidFill>
                  <a:srgbClr val="FF0000"/>
                </a:solidFill>
              </a:rPr>
            </a:br>
            <a:r>
              <a:rPr lang="en-US" sz="2000" dirty="0"/>
              <a:t>it is a systematic tendency that we actively seek only information that  confirms our beliefs and we reject information that disconfirms </a:t>
            </a:r>
            <a:endParaRPr lang="en-US" sz="2000" dirty="0">
              <a:solidFill>
                <a:srgbClr val="FF0000"/>
              </a:solidFill>
            </a:endParaRPr>
          </a:p>
        </p:txBody>
      </p:sp>
    </p:spTree>
    <p:extLst>
      <p:ext uri="{BB962C8B-B14F-4D97-AF65-F5344CB8AC3E}">
        <p14:creationId xmlns:p14="http://schemas.microsoft.com/office/powerpoint/2010/main" val="70831077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6" name="TextBox 5"/>
          <p:cNvSpPr txBox="1"/>
          <p:nvPr/>
        </p:nvSpPr>
        <p:spPr>
          <a:xfrm>
            <a:off x="347131" y="355601"/>
            <a:ext cx="5935133" cy="1077218"/>
          </a:xfrm>
          <a:prstGeom prst="rect">
            <a:avLst/>
          </a:prstGeom>
          <a:noFill/>
        </p:spPr>
        <p:txBody>
          <a:bodyPr wrap="square" rtlCol="0">
            <a:spAutoFit/>
          </a:bodyPr>
          <a:lstStyle/>
          <a:p>
            <a:r>
              <a:rPr lang="en-US" sz="3200" dirty="0" smtClean="0"/>
              <a:t>A couple of months later...</a:t>
            </a:r>
          </a:p>
          <a:p>
            <a:endParaRPr lang="en-US" sz="3200" dirty="0" smtClean="0"/>
          </a:p>
        </p:txBody>
      </p:sp>
      <p:sp>
        <p:nvSpPr>
          <p:cNvPr id="5" name="TextBox 4"/>
          <p:cNvSpPr txBox="1"/>
          <p:nvPr/>
        </p:nvSpPr>
        <p:spPr>
          <a:xfrm>
            <a:off x="381000" y="1693335"/>
            <a:ext cx="5935133" cy="3046988"/>
          </a:xfrm>
          <a:prstGeom prst="rect">
            <a:avLst/>
          </a:prstGeom>
          <a:noFill/>
        </p:spPr>
        <p:txBody>
          <a:bodyPr wrap="square" rtlCol="0">
            <a:spAutoFit/>
          </a:bodyPr>
          <a:lstStyle/>
          <a:p>
            <a:r>
              <a:rPr lang="en-US" sz="3200" dirty="0" err="1" smtClean="0">
                <a:solidFill>
                  <a:srgbClr val="604A7B"/>
                </a:solidFill>
              </a:rPr>
              <a:t>Ahhh</a:t>
            </a:r>
            <a:r>
              <a:rPr lang="en-US" sz="3200" dirty="0" smtClean="0">
                <a:solidFill>
                  <a:srgbClr val="604A7B"/>
                </a:solidFill>
              </a:rPr>
              <a:t>!!!</a:t>
            </a:r>
            <a:br>
              <a:rPr lang="en-US" sz="3200" dirty="0" smtClean="0">
                <a:solidFill>
                  <a:srgbClr val="604A7B"/>
                </a:solidFill>
              </a:rPr>
            </a:br>
            <a:r>
              <a:rPr lang="en-US" sz="3200" dirty="0" smtClean="0">
                <a:solidFill>
                  <a:srgbClr val="604A7B"/>
                </a:solidFill>
              </a:rPr>
              <a:t>He is so stubborn, he never listens to me.</a:t>
            </a:r>
          </a:p>
          <a:p>
            <a:endParaRPr lang="en-US" sz="3200" dirty="0">
              <a:solidFill>
                <a:srgbClr val="604A7B"/>
              </a:solidFill>
            </a:endParaRPr>
          </a:p>
          <a:p>
            <a:r>
              <a:rPr lang="en-US" sz="3200" dirty="0" smtClean="0">
                <a:solidFill>
                  <a:srgbClr val="604A7B"/>
                </a:solidFill>
              </a:rPr>
              <a:t>When I tell this to him, he says I do the same!!! </a:t>
            </a:r>
            <a:endParaRPr lang="en-US" sz="3200" dirty="0">
              <a:solidFill>
                <a:srgbClr val="604A7B"/>
              </a:solidFill>
            </a:endParaRPr>
          </a:p>
        </p:txBody>
      </p:sp>
    </p:spTree>
    <p:extLst>
      <p:ext uri="{BB962C8B-B14F-4D97-AF65-F5344CB8AC3E}">
        <p14:creationId xmlns:p14="http://schemas.microsoft.com/office/powerpoint/2010/main" val="165992628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7" name="TextBox 6"/>
          <p:cNvSpPr txBox="1"/>
          <p:nvPr/>
        </p:nvSpPr>
        <p:spPr>
          <a:xfrm>
            <a:off x="347133" y="4165597"/>
            <a:ext cx="5969000" cy="1631216"/>
          </a:xfrm>
          <a:prstGeom prst="rect">
            <a:avLst/>
          </a:prstGeom>
          <a:noFill/>
        </p:spPr>
        <p:txBody>
          <a:bodyPr wrap="square" rtlCol="0">
            <a:spAutoFit/>
          </a:bodyPr>
          <a:lstStyle/>
          <a:p>
            <a:r>
              <a:rPr lang="en-US" sz="2000" dirty="0" smtClean="0">
                <a:solidFill>
                  <a:srgbClr val="FF0000"/>
                </a:solidFill>
              </a:rPr>
              <a:t>Self-Serving Bias.</a:t>
            </a:r>
            <a:br>
              <a:rPr lang="en-US" sz="2000" dirty="0" smtClean="0">
                <a:solidFill>
                  <a:srgbClr val="FF0000"/>
                </a:solidFill>
              </a:rPr>
            </a:br>
            <a:r>
              <a:rPr lang="en-US" sz="2000" dirty="0" smtClean="0"/>
              <a:t>A tendency where </a:t>
            </a:r>
            <a:r>
              <a:rPr lang="en-US" sz="2000" dirty="0"/>
              <a:t>we focus our attention </a:t>
            </a:r>
            <a:r>
              <a:rPr lang="en-US" sz="2000" dirty="0" smtClean="0"/>
              <a:t>only </a:t>
            </a:r>
            <a:r>
              <a:rPr lang="en-US" sz="2000" dirty="0"/>
              <a:t>to that information that enhances </a:t>
            </a:r>
            <a:r>
              <a:rPr lang="en-US" sz="2000" dirty="0" smtClean="0"/>
              <a:t>our </a:t>
            </a:r>
            <a:r>
              <a:rPr lang="en-US" sz="2000" dirty="0"/>
              <a:t>self-esteem and protects us from any </a:t>
            </a:r>
            <a:r>
              <a:rPr lang="en-US" sz="2000" dirty="0" smtClean="0"/>
              <a:t>negative feedback.</a:t>
            </a:r>
            <a:endParaRPr lang="en-US" sz="2000" dirty="0"/>
          </a:p>
          <a:p>
            <a:endParaRPr lang="en-US" sz="2000" dirty="0">
              <a:solidFill>
                <a:srgbClr val="FF0000"/>
              </a:solidFill>
            </a:endParaRPr>
          </a:p>
        </p:txBody>
      </p:sp>
      <p:sp>
        <p:nvSpPr>
          <p:cNvPr id="5" name="TextBox 4"/>
          <p:cNvSpPr txBox="1"/>
          <p:nvPr/>
        </p:nvSpPr>
        <p:spPr>
          <a:xfrm>
            <a:off x="381000" y="1693335"/>
            <a:ext cx="5935133" cy="2062103"/>
          </a:xfrm>
          <a:prstGeom prst="rect">
            <a:avLst/>
          </a:prstGeom>
          <a:noFill/>
        </p:spPr>
        <p:txBody>
          <a:bodyPr wrap="square" rtlCol="0">
            <a:spAutoFit/>
          </a:bodyPr>
          <a:lstStyle/>
          <a:p>
            <a:r>
              <a:rPr lang="en-US" sz="3200" dirty="0" smtClean="0">
                <a:solidFill>
                  <a:srgbClr val="604A7B"/>
                </a:solidFill>
              </a:rPr>
              <a:t>But you all know, I am a very good person. I am the good one in this relationship....</a:t>
            </a:r>
          </a:p>
          <a:p>
            <a:endParaRPr lang="en-US" sz="3200" dirty="0">
              <a:solidFill>
                <a:srgbClr val="604A7B"/>
              </a:solidFill>
            </a:endParaRPr>
          </a:p>
        </p:txBody>
      </p:sp>
    </p:spTree>
    <p:extLst>
      <p:ext uri="{BB962C8B-B14F-4D97-AF65-F5344CB8AC3E}">
        <p14:creationId xmlns:p14="http://schemas.microsoft.com/office/powerpoint/2010/main" val="176745304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6" name="TextBox 5"/>
          <p:cNvSpPr txBox="1"/>
          <p:nvPr/>
        </p:nvSpPr>
        <p:spPr>
          <a:xfrm>
            <a:off x="347131" y="355601"/>
            <a:ext cx="5935133" cy="1077218"/>
          </a:xfrm>
          <a:prstGeom prst="rect">
            <a:avLst/>
          </a:prstGeom>
          <a:noFill/>
        </p:spPr>
        <p:txBody>
          <a:bodyPr wrap="square" rtlCol="0">
            <a:spAutoFit/>
          </a:bodyPr>
          <a:lstStyle/>
          <a:p>
            <a:r>
              <a:rPr lang="en-US" sz="3200" dirty="0" smtClean="0"/>
              <a:t>A couple of months later...</a:t>
            </a:r>
          </a:p>
          <a:p>
            <a:endParaRPr lang="en-US" sz="3200" dirty="0" smtClean="0"/>
          </a:p>
        </p:txBody>
      </p:sp>
      <p:sp>
        <p:nvSpPr>
          <p:cNvPr id="5" name="TextBox 4"/>
          <p:cNvSpPr txBox="1"/>
          <p:nvPr/>
        </p:nvSpPr>
        <p:spPr>
          <a:xfrm>
            <a:off x="381000" y="1890456"/>
            <a:ext cx="5935133" cy="2554545"/>
          </a:xfrm>
          <a:prstGeom prst="rect">
            <a:avLst/>
          </a:prstGeom>
          <a:noFill/>
        </p:spPr>
        <p:txBody>
          <a:bodyPr wrap="square" rtlCol="0">
            <a:spAutoFit/>
          </a:bodyPr>
          <a:lstStyle/>
          <a:p>
            <a:r>
              <a:rPr lang="en-US" sz="3200" dirty="0" err="1" smtClean="0">
                <a:solidFill>
                  <a:srgbClr val="604A7B"/>
                </a:solidFill>
              </a:rPr>
              <a:t>Ahhh</a:t>
            </a:r>
            <a:r>
              <a:rPr lang="en-US" sz="3200" dirty="0" smtClean="0">
                <a:solidFill>
                  <a:srgbClr val="604A7B"/>
                </a:solidFill>
              </a:rPr>
              <a:t>!!!</a:t>
            </a:r>
            <a:br>
              <a:rPr lang="en-US" sz="3200" dirty="0" smtClean="0">
                <a:solidFill>
                  <a:srgbClr val="604A7B"/>
                </a:solidFill>
              </a:rPr>
            </a:br>
            <a:r>
              <a:rPr lang="en-US" sz="3200" dirty="0" smtClean="0">
                <a:solidFill>
                  <a:srgbClr val="604A7B"/>
                </a:solidFill>
              </a:rPr>
              <a:t>He is so terrible, a horrible person</a:t>
            </a:r>
          </a:p>
          <a:p>
            <a:endParaRPr lang="en-US" sz="3200" dirty="0">
              <a:solidFill>
                <a:srgbClr val="604A7B"/>
              </a:solidFill>
            </a:endParaRPr>
          </a:p>
          <a:p>
            <a:r>
              <a:rPr lang="en-US" sz="3200" dirty="0" smtClean="0">
                <a:solidFill>
                  <a:srgbClr val="604A7B"/>
                </a:solidFill>
              </a:rPr>
              <a:t>I had to terminate this relationship.</a:t>
            </a:r>
            <a:endParaRPr lang="en-US" sz="3200" dirty="0">
              <a:solidFill>
                <a:srgbClr val="604A7B"/>
              </a:solidFill>
            </a:endParaRPr>
          </a:p>
        </p:txBody>
      </p:sp>
    </p:spTree>
    <p:extLst>
      <p:ext uri="{BB962C8B-B14F-4D97-AF65-F5344CB8AC3E}">
        <p14:creationId xmlns:p14="http://schemas.microsoft.com/office/powerpoint/2010/main" val="244005115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059" r="51059"/>
          <a:stretch/>
        </p:blipFill>
        <p:spPr>
          <a:xfrm>
            <a:off x="3967600" y="685801"/>
            <a:ext cx="4862609" cy="3759200"/>
          </a:xfrm>
          <a:prstGeom prst="rect">
            <a:avLst/>
          </a:prstGeom>
        </p:spPr>
      </p:pic>
      <p:sp>
        <p:nvSpPr>
          <p:cNvPr id="7" name="TextBox 6"/>
          <p:cNvSpPr txBox="1"/>
          <p:nvPr/>
        </p:nvSpPr>
        <p:spPr>
          <a:xfrm>
            <a:off x="347133" y="4165597"/>
            <a:ext cx="5969000" cy="1323439"/>
          </a:xfrm>
          <a:prstGeom prst="rect">
            <a:avLst/>
          </a:prstGeom>
          <a:noFill/>
        </p:spPr>
        <p:txBody>
          <a:bodyPr wrap="square" rtlCol="0">
            <a:spAutoFit/>
          </a:bodyPr>
          <a:lstStyle/>
          <a:p>
            <a:r>
              <a:rPr lang="en-US" sz="2000" dirty="0" smtClean="0">
                <a:solidFill>
                  <a:srgbClr val="FF0000"/>
                </a:solidFill>
              </a:rPr>
              <a:t>Hindsight Bias.</a:t>
            </a:r>
            <a:br>
              <a:rPr lang="en-US" sz="2000" dirty="0" smtClean="0">
                <a:solidFill>
                  <a:srgbClr val="FF0000"/>
                </a:solidFill>
              </a:rPr>
            </a:br>
            <a:r>
              <a:rPr lang="en-US" sz="2000" dirty="0" smtClean="0"/>
              <a:t>A </a:t>
            </a:r>
            <a:r>
              <a:rPr lang="en-US" sz="2000" dirty="0"/>
              <a:t>tendency that we </a:t>
            </a:r>
            <a:r>
              <a:rPr lang="en-US" sz="2000" dirty="0" smtClean="0"/>
              <a:t>don't </a:t>
            </a:r>
            <a:r>
              <a:rPr lang="en-US" sz="2000" dirty="0"/>
              <a:t>remember the past according to </a:t>
            </a:r>
            <a:r>
              <a:rPr lang="en-US" sz="2000" dirty="0" smtClean="0"/>
              <a:t>what </a:t>
            </a:r>
            <a:r>
              <a:rPr lang="en-US" sz="2000" dirty="0"/>
              <a:t>we experienced but to what </a:t>
            </a:r>
            <a:r>
              <a:rPr lang="en-US" sz="2000" dirty="0" smtClean="0"/>
              <a:t>happened. </a:t>
            </a:r>
            <a:endParaRPr lang="en-US" sz="2000" dirty="0"/>
          </a:p>
          <a:p>
            <a:endParaRPr lang="en-US" sz="2000" dirty="0">
              <a:solidFill>
                <a:srgbClr val="FF0000"/>
              </a:solidFill>
            </a:endParaRPr>
          </a:p>
        </p:txBody>
      </p:sp>
      <p:sp>
        <p:nvSpPr>
          <p:cNvPr id="5" name="TextBox 4"/>
          <p:cNvSpPr txBox="1"/>
          <p:nvPr/>
        </p:nvSpPr>
        <p:spPr>
          <a:xfrm>
            <a:off x="381000" y="1532462"/>
            <a:ext cx="5935133" cy="2554545"/>
          </a:xfrm>
          <a:prstGeom prst="rect">
            <a:avLst/>
          </a:prstGeom>
          <a:noFill/>
        </p:spPr>
        <p:txBody>
          <a:bodyPr wrap="square" rtlCol="0">
            <a:spAutoFit/>
          </a:bodyPr>
          <a:lstStyle/>
          <a:p>
            <a:r>
              <a:rPr lang="en-US" sz="3200" dirty="0" smtClean="0">
                <a:solidFill>
                  <a:srgbClr val="604A7B"/>
                </a:solidFill>
              </a:rPr>
              <a:t>It was clear from the beginning that this was going to happen...</a:t>
            </a:r>
          </a:p>
          <a:p>
            <a:endParaRPr lang="en-US" sz="3200" dirty="0">
              <a:solidFill>
                <a:srgbClr val="604A7B"/>
              </a:solidFill>
            </a:endParaRPr>
          </a:p>
          <a:p>
            <a:r>
              <a:rPr lang="en-US" sz="3200" dirty="0" smtClean="0">
                <a:solidFill>
                  <a:srgbClr val="604A7B"/>
                </a:solidFill>
              </a:rPr>
              <a:t>I saw it all coming...</a:t>
            </a:r>
          </a:p>
          <a:p>
            <a:endParaRPr lang="en-US" sz="3200" dirty="0">
              <a:solidFill>
                <a:srgbClr val="604A7B"/>
              </a:solidFill>
            </a:endParaRPr>
          </a:p>
        </p:txBody>
      </p:sp>
    </p:spTree>
    <p:extLst>
      <p:ext uri="{BB962C8B-B14F-4D97-AF65-F5344CB8AC3E}">
        <p14:creationId xmlns:p14="http://schemas.microsoft.com/office/powerpoint/2010/main" val="90922725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44162" y="1354476"/>
            <a:ext cx="3974433" cy="3072566"/>
          </a:xfrm>
          <a:prstGeom prst="rect">
            <a:avLst/>
          </a:prstGeom>
        </p:spPr>
      </p:pic>
      <p:sp>
        <p:nvSpPr>
          <p:cNvPr id="5" name="TextBox 4"/>
          <p:cNvSpPr txBox="1"/>
          <p:nvPr/>
        </p:nvSpPr>
        <p:spPr>
          <a:xfrm>
            <a:off x="804333" y="431800"/>
            <a:ext cx="7382934" cy="523220"/>
          </a:xfrm>
          <a:prstGeom prst="rect">
            <a:avLst/>
          </a:prstGeom>
          <a:noFill/>
        </p:spPr>
        <p:txBody>
          <a:bodyPr wrap="square" rtlCol="0">
            <a:spAutoFit/>
          </a:bodyPr>
          <a:lstStyle/>
          <a:p>
            <a:r>
              <a:rPr lang="en-US" sz="2800" dirty="0" smtClean="0"/>
              <a:t>What we learn from </a:t>
            </a:r>
            <a:r>
              <a:rPr lang="en-US" sz="2800" dirty="0" err="1" smtClean="0"/>
              <a:t>Tet</a:t>
            </a:r>
            <a:r>
              <a:rPr lang="en-US" sz="2800" dirty="0" err="1" smtClean="0"/>
              <a:t>ê</a:t>
            </a:r>
            <a:r>
              <a:rPr lang="en-US" sz="2800" dirty="0" smtClean="0"/>
              <a:t>?</a:t>
            </a:r>
            <a:endParaRPr lang="en-US" sz="2800" dirty="0"/>
          </a:p>
        </p:txBody>
      </p:sp>
      <p:sp>
        <p:nvSpPr>
          <p:cNvPr id="6" name="TextBox 5"/>
          <p:cNvSpPr txBox="1"/>
          <p:nvPr/>
        </p:nvSpPr>
        <p:spPr>
          <a:xfrm>
            <a:off x="258894" y="1278273"/>
            <a:ext cx="4787234" cy="3046988"/>
          </a:xfrm>
          <a:prstGeom prst="rect">
            <a:avLst/>
          </a:prstGeom>
          <a:noFill/>
        </p:spPr>
        <p:txBody>
          <a:bodyPr wrap="square" rtlCol="0">
            <a:spAutoFit/>
          </a:bodyPr>
          <a:lstStyle/>
          <a:p>
            <a:r>
              <a:rPr lang="en-US" sz="2400" b="1" dirty="0" smtClean="0"/>
              <a:t>Confirmation Bias</a:t>
            </a:r>
            <a:r>
              <a:rPr lang="en-US" sz="2400" dirty="0" smtClean="0"/>
              <a:t>: Confirm our initial beliefs</a:t>
            </a:r>
          </a:p>
          <a:p>
            <a:endParaRPr lang="en-US" sz="2400" dirty="0"/>
          </a:p>
          <a:p>
            <a:r>
              <a:rPr lang="en-US" sz="2400" b="1" dirty="0" smtClean="0"/>
              <a:t>Self-Serving Bias</a:t>
            </a:r>
            <a:r>
              <a:rPr lang="en-US" sz="2400" dirty="0" smtClean="0"/>
              <a:t>: enhances our self-esteem</a:t>
            </a:r>
          </a:p>
          <a:p>
            <a:endParaRPr lang="en-US" sz="2400" dirty="0"/>
          </a:p>
          <a:p>
            <a:r>
              <a:rPr lang="en-US" sz="2400" b="1" dirty="0" smtClean="0"/>
              <a:t>Hindsight Bias</a:t>
            </a:r>
            <a:r>
              <a:rPr lang="en-US" sz="2400" dirty="0" smtClean="0"/>
              <a:t>: Changes our memory of the past reality.</a:t>
            </a:r>
            <a:endParaRPr lang="en-US" sz="2400" dirty="0"/>
          </a:p>
        </p:txBody>
      </p:sp>
      <p:sp>
        <p:nvSpPr>
          <p:cNvPr id="7" name="TextBox 6"/>
          <p:cNvSpPr txBox="1"/>
          <p:nvPr/>
        </p:nvSpPr>
        <p:spPr>
          <a:xfrm>
            <a:off x="211667" y="4842921"/>
            <a:ext cx="8813800" cy="1569660"/>
          </a:xfrm>
          <a:prstGeom prst="rect">
            <a:avLst/>
          </a:prstGeom>
          <a:noFill/>
        </p:spPr>
        <p:txBody>
          <a:bodyPr wrap="square" rtlCol="0">
            <a:spAutoFit/>
          </a:bodyPr>
          <a:lstStyle/>
          <a:p>
            <a:r>
              <a:rPr lang="en-US" sz="2400" dirty="0" smtClean="0"/>
              <a:t>Those bias all have one commonality, which is to preserve the ‘harmony’ (cognitive ease) on our brain.</a:t>
            </a:r>
          </a:p>
          <a:p>
            <a:endParaRPr lang="en-US" sz="2400" dirty="0"/>
          </a:p>
          <a:p>
            <a:r>
              <a:rPr lang="en-US" sz="2400" dirty="0" smtClean="0"/>
              <a:t>We will also try to use the least amount of energy for a given task.</a:t>
            </a:r>
            <a:endParaRPr lang="en-US" sz="2400" dirty="0"/>
          </a:p>
        </p:txBody>
      </p:sp>
    </p:spTree>
    <p:extLst>
      <p:ext uri="{BB962C8B-B14F-4D97-AF65-F5344CB8AC3E}">
        <p14:creationId xmlns:p14="http://schemas.microsoft.com/office/powerpoint/2010/main" val="1278583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4296"/>
            <a:ext cx="8229600" cy="1143000"/>
          </a:xfrm>
        </p:spPr>
        <p:txBody>
          <a:bodyPr>
            <a:noAutofit/>
          </a:bodyPr>
          <a:lstStyle/>
          <a:p>
            <a:pPr algn="l"/>
            <a:r>
              <a:rPr lang="en-US" sz="2800" dirty="0" smtClean="0"/>
              <a:t/>
            </a:r>
            <a:br>
              <a:rPr lang="en-US" sz="2800" dirty="0" smtClean="0"/>
            </a:br>
            <a:r>
              <a:rPr lang="en-US" sz="2800" dirty="0"/>
              <a:t/>
            </a:r>
            <a:br>
              <a:rPr lang="en-US" sz="2800" dirty="0"/>
            </a:br>
            <a:r>
              <a:rPr lang="en-US" sz="2800" dirty="0" smtClean="0"/>
              <a:t>- </a:t>
            </a:r>
            <a:r>
              <a:rPr lang="en-US" sz="2800" dirty="0"/>
              <a:t>We have two primary systems for </a:t>
            </a:r>
            <a:r>
              <a:rPr lang="en-US" sz="2800" dirty="0" smtClean="0"/>
              <a:t>thinking:</a:t>
            </a:r>
            <a:br>
              <a:rPr lang="en-US" sz="2800" dirty="0" smtClean="0"/>
            </a:br>
            <a:r>
              <a:rPr lang="en-US" sz="2800" dirty="0" smtClean="0"/>
              <a:t/>
            </a:r>
            <a:br>
              <a:rPr lang="en-US" sz="2800" dirty="0" smtClean="0"/>
            </a:br>
            <a:r>
              <a:rPr lang="en-US" sz="2800" dirty="0" smtClean="0"/>
              <a:t> </a:t>
            </a:r>
            <a:r>
              <a:rPr lang="en-US" sz="2800" dirty="0"/>
              <a:t>	</a:t>
            </a:r>
            <a:r>
              <a:rPr lang="en-US" sz="2800" b="1" dirty="0" smtClean="0"/>
              <a:t>System </a:t>
            </a:r>
            <a:r>
              <a:rPr lang="en-US" sz="2800" b="1" dirty="0"/>
              <a:t>1 </a:t>
            </a:r>
            <a:r>
              <a:rPr lang="en-US" sz="2800" dirty="0"/>
              <a:t>operates quickly with no sense of voluntary </a:t>
            </a:r>
            <a:r>
              <a:rPr lang="en-US" sz="2800" dirty="0" smtClean="0"/>
              <a:t>control. </a:t>
            </a:r>
            <a:r>
              <a:rPr lang="en-US" sz="2800" dirty="0"/>
              <a:t>	</a:t>
            </a:r>
            <a:r>
              <a:rPr lang="en-US" sz="2800" dirty="0" smtClean="0"/>
              <a:t/>
            </a:r>
            <a:br>
              <a:rPr lang="en-US" sz="2800" dirty="0" smtClean="0"/>
            </a:br>
            <a:r>
              <a:rPr lang="en-US" sz="2800" dirty="0" smtClean="0"/>
              <a:t>	</a:t>
            </a:r>
            <a:r>
              <a:rPr lang="en-US" sz="2800" b="1" dirty="0" smtClean="0"/>
              <a:t>System </a:t>
            </a:r>
            <a:r>
              <a:rPr lang="en-US" sz="2800" b="1" dirty="0"/>
              <a:t>2</a:t>
            </a:r>
            <a:r>
              <a:rPr lang="en-US" sz="2800" dirty="0"/>
              <a:t> deals with effortful mental activity of any kind.</a:t>
            </a:r>
            <a:endParaRPr lang="en-US" sz="2000" dirty="0"/>
          </a:p>
        </p:txBody>
      </p:sp>
      <p:pic>
        <p:nvPicPr>
          <p:cNvPr id="4" name="Picture 3"/>
          <p:cNvPicPr>
            <a:picLocks noChangeAspect="1"/>
          </p:cNvPicPr>
          <p:nvPr/>
        </p:nvPicPr>
        <p:blipFill>
          <a:blip r:embed="rId2"/>
          <a:stretch>
            <a:fillRect/>
          </a:stretch>
        </p:blipFill>
        <p:spPr>
          <a:xfrm>
            <a:off x="744221" y="3161962"/>
            <a:ext cx="6867859" cy="3472085"/>
          </a:xfrm>
          <a:prstGeom prst="rect">
            <a:avLst/>
          </a:prstGeom>
        </p:spPr>
      </p:pic>
    </p:spTree>
    <p:extLst>
      <p:ext uri="{BB962C8B-B14F-4D97-AF65-F5344CB8AC3E}">
        <p14:creationId xmlns:p14="http://schemas.microsoft.com/office/powerpoint/2010/main" val="1072103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56934"/>
            <a:ext cx="8229600" cy="1600200"/>
          </a:xfrm>
        </p:spPr>
        <p:txBody>
          <a:bodyPr>
            <a:normAutofit/>
          </a:bodyPr>
          <a:lstStyle/>
          <a:p>
            <a:pPr marL="0" indent="0" algn="ctr">
              <a:buNone/>
            </a:pPr>
            <a:r>
              <a:rPr lang="en-US" sz="5400" dirty="0" smtClean="0"/>
              <a:t>How to Fight Biases</a:t>
            </a:r>
            <a:endParaRPr lang="en-US" sz="5400" dirty="0"/>
          </a:p>
        </p:txBody>
      </p:sp>
    </p:spTree>
    <p:extLst>
      <p:ext uri="{BB962C8B-B14F-4D97-AF65-F5344CB8AC3E}">
        <p14:creationId xmlns:p14="http://schemas.microsoft.com/office/powerpoint/2010/main" val="2000243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30866"/>
            <a:ext cx="8229600" cy="5198533"/>
          </a:xfrm>
        </p:spPr>
        <p:txBody>
          <a:bodyPr>
            <a:normAutofit/>
          </a:bodyPr>
          <a:lstStyle/>
          <a:p>
            <a:r>
              <a:rPr lang="en-US" dirty="0" smtClean="0"/>
              <a:t>Fight First impressions!</a:t>
            </a:r>
          </a:p>
          <a:p>
            <a:pPr lvl="2"/>
            <a:r>
              <a:rPr lang="en-US" dirty="0" smtClean="0"/>
              <a:t>You form </a:t>
            </a:r>
            <a:r>
              <a:rPr lang="en-US" smtClean="0"/>
              <a:t>first impressions </a:t>
            </a:r>
            <a:r>
              <a:rPr lang="en-US" dirty="0" smtClean="0"/>
              <a:t>in the first 100 </a:t>
            </a:r>
            <a:r>
              <a:rPr lang="en-US" dirty="0" err="1" smtClean="0"/>
              <a:t>milisec</a:t>
            </a:r>
            <a:r>
              <a:rPr lang="en-US" dirty="0" smtClean="0"/>
              <a:t> of meeting someone. </a:t>
            </a:r>
          </a:p>
          <a:p>
            <a:pPr lvl="2"/>
            <a:endParaRPr lang="en-US" dirty="0"/>
          </a:p>
          <a:p>
            <a:r>
              <a:rPr lang="en-US" dirty="0" smtClean="0"/>
              <a:t>Jump to the other side	</a:t>
            </a:r>
          </a:p>
          <a:p>
            <a:pPr lvl="2"/>
            <a:r>
              <a:rPr lang="en-US" dirty="0" smtClean="0"/>
              <a:t>Once you know you have a opinion, try to argue against it.</a:t>
            </a:r>
          </a:p>
          <a:p>
            <a:pPr lvl="2"/>
            <a:r>
              <a:rPr lang="en-US" dirty="0" smtClean="0"/>
              <a:t>Find at least two concrete argument of the contrary opinion</a:t>
            </a:r>
          </a:p>
          <a:p>
            <a:pPr lvl="2"/>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2268148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7866"/>
            <a:ext cx="8229600" cy="6341534"/>
          </a:xfrm>
        </p:spPr>
        <p:txBody>
          <a:bodyPr>
            <a:normAutofit/>
          </a:bodyPr>
          <a:lstStyle/>
          <a:p>
            <a:pPr marL="914400" lvl="2" indent="0">
              <a:buNone/>
            </a:pPr>
            <a:endParaRPr lang="en-US" dirty="0" smtClean="0"/>
          </a:p>
          <a:p>
            <a:r>
              <a:rPr lang="en-US" dirty="0" smtClean="0"/>
              <a:t>Define you inner focus</a:t>
            </a:r>
          </a:p>
          <a:p>
            <a:pPr lvl="2"/>
            <a:r>
              <a:rPr lang="en-US" dirty="0" smtClean="0"/>
              <a:t>Once you realize that you have a bias fight against it.</a:t>
            </a:r>
          </a:p>
          <a:p>
            <a:pPr lvl="2"/>
            <a:r>
              <a:rPr lang="en-US" dirty="0" smtClean="0"/>
              <a:t>For example: Men cannot cook!</a:t>
            </a:r>
          </a:p>
          <a:p>
            <a:pPr lvl="3"/>
            <a:r>
              <a:rPr lang="en-US" dirty="0" smtClean="0"/>
              <a:t>Now just remember the names of great chefs (men) around the world.</a:t>
            </a:r>
          </a:p>
          <a:p>
            <a:pPr lvl="2"/>
            <a:r>
              <a:rPr lang="en-US" dirty="0" smtClean="0"/>
              <a:t>Women are bad in math</a:t>
            </a:r>
          </a:p>
          <a:p>
            <a:pPr lvl="3"/>
            <a:r>
              <a:rPr lang="en-US" dirty="0" smtClean="0"/>
              <a:t>Just remember that many of the scientists that put the men on the moon where women.</a:t>
            </a:r>
          </a:p>
          <a:p>
            <a:pPr lvl="3"/>
            <a:endParaRPr lang="en-US" dirty="0"/>
          </a:p>
          <a:p>
            <a:pPr lvl="2"/>
            <a:r>
              <a:rPr lang="en-US" dirty="0" smtClean="0"/>
              <a:t>For this to have an effect it must to be done repeatedly, in order to train that unconscious mind.</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82650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722" y="436070"/>
            <a:ext cx="8229600" cy="4525963"/>
          </a:xfrm>
        </p:spPr>
        <p:txBody>
          <a:bodyPr>
            <a:normAutofit/>
          </a:bodyPr>
          <a:lstStyle/>
          <a:p>
            <a:r>
              <a:rPr lang="en-US" sz="2800" dirty="0" smtClean="0"/>
              <a:t>Cognitive ease in action</a:t>
            </a:r>
          </a:p>
          <a:p>
            <a:endParaRPr lang="en-US" sz="2800" dirty="0" smtClean="0"/>
          </a:p>
          <a:p>
            <a:pPr lvl="2"/>
            <a:r>
              <a:rPr lang="en-US" sz="2800" dirty="0" smtClean="0"/>
              <a:t>All rose are flowers</a:t>
            </a:r>
          </a:p>
          <a:p>
            <a:pPr lvl="2"/>
            <a:r>
              <a:rPr lang="en-US" sz="2800" dirty="0" smtClean="0"/>
              <a:t>Some flowers fade quickly</a:t>
            </a:r>
          </a:p>
          <a:p>
            <a:pPr lvl="2"/>
            <a:r>
              <a:rPr lang="en-US" sz="2800" dirty="0" smtClean="0"/>
              <a:t>Some roses fade quickly</a:t>
            </a:r>
          </a:p>
          <a:p>
            <a:pPr lvl="1"/>
            <a:endParaRPr lang="en-US" dirty="0"/>
          </a:p>
          <a:p>
            <a:pPr lvl="1"/>
            <a:r>
              <a:rPr lang="en-US" dirty="0" smtClean="0"/>
              <a:t>Do you agree?</a:t>
            </a:r>
          </a:p>
          <a:p>
            <a:pPr lvl="1"/>
            <a:endParaRPr lang="en-US" dirty="0" smtClean="0"/>
          </a:p>
        </p:txBody>
      </p:sp>
    </p:spTree>
    <p:extLst>
      <p:ext uri="{BB962C8B-B14F-4D97-AF65-F5344CB8AC3E}">
        <p14:creationId xmlns:p14="http://schemas.microsoft.com/office/powerpoint/2010/main" val="1783937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64099" y="774150"/>
            <a:ext cx="6412045" cy="5088656"/>
            <a:chOff x="1234777" y="884628"/>
            <a:chExt cx="6412045" cy="5088656"/>
          </a:xfrm>
        </p:grpSpPr>
        <p:sp>
          <p:nvSpPr>
            <p:cNvPr id="2" name="Oval 1"/>
            <p:cNvSpPr/>
            <p:nvPr/>
          </p:nvSpPr>
          <p:spPr>
            <a:xfrm>
              <a:off x="1234777" y="884628"/>
              <a:ext cx="6412045" cy="50886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702235" y="1508077"/>
              <a:ext cx="5461961" cy="3086706"/>
              <a:chOff x="1702235" y="1508077"/>
              <a:chExt cx="5461961" cy="3086706"/>
            </a:xfrm>
          </p:grpSpPr>
          <p:sp>
            <p:nvSpPr>
              <p:cNvPr id="4" name="Oval 3"/>
              <p:cNvSpPr/>
              <p:nvPr/>
            </p:nvSpPr>
            <p:spPr>
              <a:xfrm>
                <a:off x="1702235" y="2681025"/>
                <a:ext cx="2346085" cy="1913758"/>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818111" y="2551211"/>
                <a:ext cx="2346085" cy="1913758"/>
              </a:xfrm>
              <a:prstGeom prst="ellipse">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34820" y="1508077"/>
                <a:ext cx="2566582" cy="584776"/>
              </a:xfrm>
              <a:prstGeom prst="rect">
                <a:avLst/>
              </a:prstGeom>
              <a:noFill/>
            </p:spPr>
            <p:txBody>
              <a:bodyPr wrap="square" rtlCol="0">
                <a:spAutoFit/>
              </a:bodyPr>
              <a:lstStyle/>
              <a:p>
                <a:r>
                  <a:rPr lang="en-US" sz="3200" dirty="0" smtClean="0"/>
                  <a:t>ALL Flowers</a:t>
                </a:r>
                <a:endParaRPr lang="en-US" sz="3200" dirty="0"/>
              </a:p>
            </p:txBody>
          </p:sp>
          <p:sp>
            <p:nvSpPr>
              <p:cNvPr id="7" name="TextBox 6"/>
              <p:cNvSpPr txBox="1"/>
              <p:nvPr/>
            </p:nvSpPr>
            <p:spPr>
              <a:xfrm>
                <a:off x="2179022" y="3318478"/>
                <a:ext cx="1525323" cy="584776"/>
              </a:xfrm>
              <a:prstGeom prst="rect">
                <a:avLst/>
              </a:prstGeom>
              <a:noFill/>
            </p:spPr>
            <p:txBody>
              <a:bodyPr wrap="square" rtlCol="0">
                <a:spAutoFit/>
              </a:bodyPr>
              <a:lstStyle/>
              <a:p>
                <a:r>
                  <a:rPr lang="en-US" sz="3200" dirty="0" smtClean="0"/>
                  <a:t>Roses</a:t>
                </a:r>
                <a:endParaRPr lang="en-US" sz="3200" dirty="0"/>
              </a:p>
            </p:txBody>
          </p:sp>
          <p:sp>
            <p:nvSpPr>
              <p:cNvPr id="8" name="TextBox 7"/>
              <p:cNvSpPr txBox="1"/>
              <p:nvPr/>
            </p:nvSpPr>
            <p:spPr>
              <a:xfrm>
                <a:off x="5392634" y="2965712"/>
                <a:ext cx="1610343" cy="1077218"/>
              </a:xfrm>
              <a:prstGeom prst="rect">
                <a:avLst/>
              </a:prstGeom>
              <a:noFill/>
            </p:spPr>
            <p:txBody>
              <a:bodyPr wrap="square" rtlCol="0">
                <a:spAutoFit/>
              </a:bodyPr>
              <a:lstStyle/>
              <a:p>
                <a:r>
                  <a:rPr lang="en-US" sz="3200" dirty="0" smtClean="0"/>
                  <a:t>Fade quickly</a:t>
                </a:r>
                <a:endParaRPr lang="en-US" sz="3200" dirty="0"/>
              </a:p>
            </p:txBody>
          </p:sp>
        </p:grpSp>
      </p:grpSp>
    </p:spTree>
    <p:extLst>
      <p:ext uri="{BB962C8B-B14F-4D97-AF65-F5344CB8AC3E}">
        <p14:creationId xmlns:p14="http://schemas.microsoft.com/office/powerpoint/2010/main" val="178393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722" y="436070"/>
            <a:ext cx="8229600" cy="4525963"/>
          </a:xfrm>
        </p:spPr>
        <p:txBody>
          <a:bodyPr>
            <a:normAutofit/>
          </a:bodyPr>
          <a:lstStyle/>
          <a:p>
            <a:r>
              <a:rPr lang="en-US" sz="2800" dirty="0" smtClean="0"/>
              <a:t>Cognitive ease </a:t>
            </a:r>
          </a:p>
          <a:p>
            <a:endParaRPr lang="en-US" sz="2800" dirty="0" smtClean="0"/>
          </a:p>
          <a:p>
            <a:pPr lvl="1"/>
            <a:r>
              <a:rPr lang="en-US" dirty="0" smtClean="0"/>
              <a:t>Makes you happy. It takes way the processing that your brain has to do otherwise.</a:t>
            </a:r>
          </a:p>
          <a:p>
            <a:pPr lvl="1"/>
            <a:endParaRPr lang="en-US" dirty="0" smtClean="0"/>
          </a:p>
          <a:p>
            <a:pPr lvl="1"/>
            <a:r>
              <a:rPr lang="en-US" dirty="0" smtClean="0"/>
              <a:t>It feels good because it is something recognizable.</a:t>
            </a:r>
          </a:p>
          <a:p>
            <a:pPr lvl="1"/>
            <a:endParaRPr lang="en-US" dirty="0" smtClean="0"/>
          </a:p>
          <a:p>
            <a:pPr lvl="1"/>
            <a:r>
              <a:rPr lang="en-US" dirty="0" smtClean="0"/>
              <a:t>It is less energy costly, no special calculation or ponderation.</a:t>
            </a:r>
            <a:endParaRPr lang="en-US" dirty="0"/>
          </a:p>
        </p:txBody>
      </p:sp>
    </p:spTree>
    <p:extLst>
      <p:ext uri="{BB962C8B-B14F-4D97-AF65-F5344CB8AC3E}">
        <p14:creationId xmlns:p14="http://schemas.microsoft.com/office/powerpoint/2010/main" val="2045425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3508</TotalTime>
  <Words>2475</Words>
  <Application>Microsoft Macintosh PowerPoint</Application>
  <PresentationFormat>On-screen Show (4:3)</PresentationFormat>
  <Paragraphs>287</Paragraphs>
  <Slides>62</Slides>
  <Notes>10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PowerPoint Presentation</vt:lpstr>
      <vt:lpstr>Cognitive Ease</vt:lpstr>
      <vt:lpstr>PowerPoint Presentation</vt:lpstr>
      <vt:lpstr>PowerPoint Presentation</vt:lpstr>
      <vt:lpstr>  - We have two primary systems for thinking:    System 1 operates quickly with no sense of voluntary control.    System 2 deals with effortful mental activity of any kind.</vt:lpstr>
      <vt:lpstr>PowerPoint Presentation</vt:lpstr>
      <vt:lpstr>PowerPoint Presentation</vt:lpstr>
      <vt:lpstr>PowerPoint Presentation</vt:lpstr>
      <vt:lpstr>PowerPoint Presentation</vt:lpstr>
      <vt:lpstr>PowerPoint Presentation</vt:lpstr>
      <vt:lpstr>Learning from Patterns</vt:lpstr>
      <vt:lpstr>Three Magic Numbers</vt:lpstr>
      <vt:lpstr>PowerPoint Presentation</vt:lpstr>
      <vt:lpstr>PowerPoint Presentation</vt:lpstr>
      <vt:lpstr>PowerPoint Presentation</vt:lpstr>
      <vt:lpstr>The Illusion of Truth</vt:lpstr>
      <vt:lpstr>Truth can be fabricated!!!</vt:lpstr>
      <vt:lpstr>PowerPoint Presentation</vt:lpstr>
      <vt:lpstr>PowerPoint Presentation</vt:lpstr>
      <vt:lpstr>PowerPoint Presentation</vt:lpstr>
      <vt:lpstr>PowerPoint Presentation</vt:lpstr>
      <vt:lpstr>Confirmation Bias</vt:lpstr>
      <vt:lpstr>Confirmation bias </vt:lpstr>
      <vt:lpstr>PowerPoint Presentation</vt:lpstr>
      <vt:lpstr>PowerPoint Presentation</vt:lpstr>
      <vt:lpstr>PowerPoint Presentation</vt:lpstr>
      <vt:lpstr>Confirmation Bias leads to overconfidence and big mistakes.  There is no global warming, I am sure about it!</vt:lpstr>
      <vt:lpstr>James Rand’s Astrology Experiment</vt:lpstr>
      <vt:lpstr>Pope Leo X</vt:lpstr>
      <vt:lpstr>PowerPoint Presentation</vt:lpstr>
      <vt:lpstr>The devil’s advocate.</vt:lpstr>
      <vt:lpstr>PowerPoint Presentation</vt:lpstr>
      <vt:lpstr>PowerPoint Presentation</vt:lpstr>
      <vt:lpstr>PowerPoint Presentation</vt:lpstr>
      <vt:lpstr>PowerPoint Presentation</vt:lpstr>
      <vt:lpstr>Endowment effect</vt:lpstr>
      <vt:lpstr>Endowment effect</vt:lpstr>
      <vt:lpstr>PowerPoint Presentation</vt:lpstr>
      <vt:lpstr>Loss Aversion</vt:lpstr>
      <vt:lpstr>PowerPoint Presentation</vt:lpstr>
      <vt:lpstr>PowerPoint Presentation</vt:lpstr>
      <vt:lpstr>PowerPoint Presentation</vt:lpstr>
      <vt:lpstr>Randomness </vt:lpstr>
      <vt:lpstr>What is randomness?</vt:lpstr>
      <vt:lpstr>PowerPoint Presentation</vt:lpstr>
      <vt:lpstr>PowerPoint Presentation</vt:lpstr>
      <vt:lpstr>PowerPoint Presentation</vt:lpstr>
      <vt:lpstr>Hindsight Bias</vt:lpstr>
      <vt:lpstr>PowerPoint Presentation</vt:lpstr>
      <vt:lpstr>PowerPoint Presentation</vt:lpstr>
      <vt:lpstr>Fighting Biases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Bristol Univ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Morais</dc:creator>
  <cp:lastModifiedBy>David Morais</cp:lastModifiedBy>
  <cp:revision>120</cp:revision>
  <dcterms:created xsi:type="dcterms:W3CDTF">2019-02-07T20:44:50Z</dcterms:created>
  <dcterms:modified xsi:type="dcterms:W3CDTF">2019-05-16T23:50:32Z</dcterms:modified>
</cp:coreProperties>
</file>